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42"/>
  </p:notesMasterIdLst>
  <p:sldIdLst>
    <p:sldId id="271" r:id="rId3"/>
    <p:sldId id="261" r:id="rId4"/>
    <p:sldId id="498" r:id="rId5"/>
    <p:sldId id="500" r:id="rId6"/>
    <p:sldId id="499" r:id="rId7"/>
    <p:sldId id="504" r:id="rId8"/>
    <p:sldId id="506" r:id="rId9"/>
    <p:sldId id="424" r:id="rId10"/>
    <p:sldId id="481" r:id="rId11"/>
    <p:sldId id="478" r:id="rId12"/>
    <p:sldId id="437" r:id="rId13"/>
    <p:sldId id="494" r:id="rId14"/>
    <p:sldId id="508" r:id="rId15"/>
    <p:sldId id="423" r:id="rId16"/>
    <p:sldId id="463" r:id="rId17"/>
    <p:sldId id="492" r:id="rId18"/>
    <p:sldId id="469" r:id="rId19"/>
    <p:sldId id="471" r:id="rId20"/>
    <p:sldId id="495" r:id="rId21"/>
    <p:sldId id="509" r:id="rId22"/>
    <p:sldId id="497" r:id="rId23"/>
    <p:sldId id="483" r:id="rId24"/>
    <p:sldId id="510" r:id="rId25"/>
    <p:sldId id="511" r:id="rId26"/>
    <p:sldId id="513" r:id="rId27"/>
    <p:sldId id="514" r:id="rId28"/>
    <p:sldId id="516" r:id="rId29"/>
    <p:sldId id="517" r:id="rId30"/>
    <p:sldId id="518" r:id="rId31"/>
    <p:sldId id="512" r:id="rId32"/>
    <p:sldId id="474" r:id="rId33"/>
    <p:sldId id="507" r:id="rId34"/>
    <p:sldId id="477" r:id="rId35"/>
    <p:sldId id="467" r:id="rId36"/>
    <p:sldId id="505" r:id="rId37"/>
    <p:sldId id="490" r:id="rId38"/>
    <p:sldId id="487" r:id="rId39"/>
    <p:sldId id="489" r:id="rId40"/>
    <p:sldId id="496" r:id="rId41"/>
  </p:sldIdLst>
  <p:sldSz cx="12192000" cy="6858000"/>
  <p:notesSz cx="6858000" cy="9144000"/>
  <p:embeddedFontLst>
    <p:embeddedFont>
      <p:font typeface="나눔스퀘어" panose="020B0600000101010101" pitchFamily="50" charset="-127"/>
      <p:regular r:id="rId43"/>
      <p:bold r:id="rId44"/>
      <p:italic r:id="rId45"/>
      <p:boldItalic r:id="rId46"/>
    </p:embeddedFont>
    <p:embeddedFont>
      <p:font typeface="나눔스퀘어 Bold" panose="020B0600000101010101" pitchFamily="50" charset="-127"/>
      <p:regular r:id="rId47"/>
      <p:bold r:id="rId48"/>
      <p:italic r:id="rId49"/>
      <p:boldItalic r:id="rId50"/>
    </p:embeddedFont>
    <p:embeddedFont>
      <p:font typeface="나눔스퀘어 ExtraBold" panose="020B0600000101010101" pitchFamily="50" charset="-127"/>
      <p:regular r:id="rId51"/>
      <p:bold r:id="rId52"/>
      <p:italic r:id="rId53"/>
      <p:boldItalic r:id="rId54"/>
    </p:embeddedFont>
    <p:embeddedFont>
      <p:font typeface="맑은 고딕" panose="020B0503020000020004" pitchFamily="50" charset="-127"/>
      <p:regular r:id="rId55"/>
      <p:bold r:id="rId5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00FF"/>
    <a:srgbClr val="FFFF00"/>
    <a:srgbClr val="E6E6E6"/>
    <a:srgbClr val="067A82"/>
    <a:srgbClr val="FFFDD7"/>
    <a:srgbClr val="DEEBF7"/>
    <a:srgbClr val="BCBCBC"/>
    <a:srgbClr val="E7E6E6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60" autoAdjust="0"/>
    <p:restoredTop sz="93109" autoAdjust="0"/>
  </p:normalViewPr>
  <p:slideViewPr>
    <p:cSldViewPr snapToGrid="0">
      <p:cViewPr varScale="1">
        <p:scale>
          <a:sx n="113" d="100"/>
          <a:sy n="113" d="100"/>
        </p:scale>
        <p:origin x="902" y="91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font" Target="fonts/font13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8" Type="http://schemas.openxmlformats.org/officeDocument/2006/relationships/viewProps" Target="viewProps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font" Target="fonts/font14.fntdata"/><Relationship Id="rId8" Type="http://schemas.openxmlformats.org/officeDocument/2006/relationships/slide" Target="slides/slide6.xml"/><Relationship Id="rId51" Type="http://schemas.openxmlformats.org/officeDocument/2006/relationships/font" Target="fonts/font9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4.fntdata"/><Relationship Id="rId59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7.fntdata"/><Relationship Id="rId57" Type="http://schemas.openxmlformats.org/officeDocument/2006/relationships/presProps" Target="pres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A6B4F0-AEE2-4951-90CC-0A384C121DBD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D2D542-DABB-4C15-B84D-79736C01EC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630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안녕하세요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BERT</a:t>
            </a:r>
            <a:r>
              <a:rPr kumimoji="1" lang="ko-KR" altLang="en-US" dirty="0"/>
              <a:t>의 감성분석을 활용한 그래프 기반의 영화 추천시스템에 대한 연구를 말씀드리겠습니다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28148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4805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32234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lvl="0" indent="-228600" latinLnBrk="1">
              <a:buAutoNum type="arabicPeriod"/>
            </a:pP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그래프를 단순 합으로 결합</a:t>
            </a: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lvl="0" indent="-228600" latinLnBrk="1">
              <a:buAutoNum type="arabicPeriod"/>
            </a:pPr>
            <a:r>
              <a:rPr lang="en-US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Multi-layer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구성하여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GNN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학습</a:t>
            </a:r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37016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2735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21722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94574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7948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6568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3866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1340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3263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141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47410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49408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21273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56810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88165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8588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07168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632369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2536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763713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611674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25580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137580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lvl="0" indent="-228600" latinLnBrk="1">
              <a:buAutoNum type="arabicPeriod"/>
            </a:pP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그래프를 단순 합으로 결합</a:t>
            </a: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lvl="0" indent="-228600" latinLnBrk="1">
              <a:buAutoNum type="arabicPeriod"/>
            </a:pPr>
            <a:r>
              <a:rPr lang="en-US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Multi-layer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구성하여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GNN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학습</a:t>
            </a:r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4809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524634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39031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905438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358209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485679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6361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38529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557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9406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14580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8507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6957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FF2D-8249-458D-9364-073002D4312C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167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FF2D-8249-458D-9364-073002D4312C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9445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FF2D-8249-458D-9364-073002D4312C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16453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8D98EC-A822-481B-B411-FF304AA4B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CFDDF83-52C8-4B7C-ABBE-B4061A7E38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97B5D0-3136-4629-8813-CA4BBDF67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7AE5-4366-4128-A7A5-38C8B0345485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534C43-AEF9-44CF-8B0A-5F9684905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599D18-B3D1-495A-BF3E-3EF20B39D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76451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4D7DEF-D48F-42AA-B67E-FAF7139F8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1C90CF-8AD9-4E0E-B024-542613BA35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8EF2F4-18D2-4A2F-BFD6-F5B8038CB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7AE5-4366-4128-A7A5-38C8B0345485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54D0A6-1258-4155-88E3-95F3FE711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AF5A8E-AB93-4157-945F-99817D161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27822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B17B0B-6272-444D-BCA3-D525AF68E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D1CC80-6E99-4019-94AE-5C3B342E07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A19F7A-B891-4D82-8D00-4D7CC5FCA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7AE5-4366-4128-A7A5-38C8B0345485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9793CF-2B9D-4606-8A4F-A9FE7DC28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49DA92-A73D-4E62-A6AB-1D31722B5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32050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3378FE-5CD3-432A-A512-89AC3676B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4855B1-7B69-483C-B4ED-5361938950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6DF3667-3E7D-4BA7-B1B1-FC7CBF6F07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BA631E-2A90-403C-AEC5-C5680B36D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7AE5-4366-4128-A7A5-38C8B0345485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A4634A-6951-4FD0-9DA1-C9ACA664D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970AF5-FBA3-4CA2-A699-5A967E776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9967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6BC2C1-93EF-4292-8364-209BA6697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20F344-6A57-436D-848A-61EDBAD81C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2851DE-36BA-4FF7-BEA1-696BA19DFB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3DDB734-47F1-4890-9983-1BB120C8D4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ACF488-4D07-44B7-838F-2143DBB74D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09382B4-E813-42DD-89CD-1DCC6A2E9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7AE5-4366-4128-A7A5-38C8B0345485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CB7A474-9D31-4B84-AAA8-BD09449AE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02DCC61-A1E6-4F1A-8408-5D354F2AF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66706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2CBBD7-C0EE-465D-B92C-F8606A2E2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97F4B32-9F8E-43A3-BBBF-C3903D5BC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7AE5-4366-4128-A7A5-38C8B0345485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D541669-64F1-4CD8-9860-48910C26A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8C7E61-8C30-4B3C-ADA4-8E8AB8011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68183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7515BC7-3DD9-4ED6-AE7F-E912EBC62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7AE5-4366-4128-A7A5-38C8B0345485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BC14950-91E0-447B-BBB2-AF69E7772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C789269-E1CA-49D5-991B-E0887C163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8461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7908E-EEE0-418A-8235-62EB739F6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169ECC-F06F-49B0-8C76-EBDC7EACB4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7B1E89-EAAA-448E-B69E-914A280DB4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F401962-F306-47D0-AC26-77782CA7F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7AE5-4366-4128-A7A5-38C8B0345485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CD3ADF-9FD5-4BAB-9E17-62701D240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F06578-1EAB-4379-BE8A-F8627897E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562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FF2D-8249-458D-9364-073002D4312C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07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06652E-64D8-4F44-A796-AFC65BB7F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5DA08E4-6EFC-4385-A986-E0C38DB0E2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2810F81-CA03-43BC-8518-F727DA9E20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2ECC8D5-8384-4EA4-BD0F-621329BB4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7AE5-4366-4128-A7A5-38C8B0345485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2AF06B-63DB-491C-B1E6-382CFDBE4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9FFA34-96C6-4639-BB9E-621BDFFB1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3638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3445FE-372F-4E3B-9598-8AA5313CF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EF1E203-82F8-4970-BDBC-127CE7E360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97E115-A2FF-4176-9886-6469E6F9C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7AE5-4366-4128-A7A5-38C8B0345485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ACB5B8-8837-4D48-BC02-74A50AB82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1B43C7-6BBC-438E-B3B9-A93B99AA7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95740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ED37D9C-C43F-41D9-B709-D427BAC3B3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417F33D-86D9-43C9-BD26-8B574BD7CA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19A1D6-6058-4EFC-A5E8-7E72B0C81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7AE5-4366-4128-A7A5-38C8B0345485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C72597-4D76-4185-9FF1-0B5696A20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9B39E3-5BF9-49F1-8E50-5EE595B4A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4060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FF2D-8249-458D-9364-073002D4312C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9112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FF2D-8249-458D-9364-073002D4312C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7776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FF2D-8249-458D-9364-073002D4312C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4594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FF2D-8249-458D-9364-073002D4312C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3157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FF2D-8249-458D-9364-073002D4312C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6282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FF2D-8249-458D-9364-073002D4312C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037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FF2D-8249-458D-9364-073002D4312C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692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BBFF2D-8249-458D-9364-073002D4312C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1F1BE1A-578E-451F-9C12-8945C2D18360}"/>
              </a:ext>
            </a:extLst>
          </p:cNvPr>
          <p:cNvSpPr/>
          <p:nvPr userDrawn="1"/>
        </p:nvSpPr>
        <p:spPr>
          <a:xfrm>
            <a:off x="11812370" y="6440180"/>
            <a:ext cx="261611" cy="261611"/>
          </a:xfrm>
          <a:prstGeom prst="ellipse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슬라이드 번호 개체 틀 5">
            <a:extLst>
              <a:ext uri="{FF2B5EF4-FFF2-40B4-BE49-F238E27FC236}">
                <a16:creationId xmlns:a16="http://schemas.microsoft.com/office/drawing/2014/main" id="{65C33E0F-BC0B-46BF-80E0-75C744CCF87A}"/>
              </a:ext>
            </a:extLst>
          </p:cNvPr>
          <p:cNvSpPr txBox="1">
            <a:spLocks/>
          </p:cNvSpPr>
          <p:nvPr userDrawn="1"/>
        </p:nvSpPr>
        <p:spPr>
          <a:xfrm>
            <a:off x="11696152" y="6400811"/>
            <a:ext cx="494045" cy="3009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lang="ko-KR" altLang="en-US" sz="1000" kern="120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fld id="{4304F7E9-5DE7-488B-919E-FE0266CB964F}" type="slidenum">
              <a:rPr lang="en-US" altLang="ko-KR" smtClean="0"/>
              <a:pPr algn="ctr">
                <a:lnSpc>
                  <a:spcPct val="150000"/>
                </a:lnSpc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030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F629147-63F0-430E-B5D0-3D219E59E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A289C5-7A2B-4C94-85AC-EFCFB2B18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BA2BC5-EBC3-44AF-828B-9A8B34BC88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447AE5-4366-4128-A7A5-38C8B0345485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2BA308-52FA-46DF-8AC0-A50BDAA680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32EE71-6E77-4817-BE02-58C7DF45D8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4508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스퀘어 ExtraBold" panose="020B0600000101010101" pitchFamily="50" charset="-127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stefanoleone992/rotten-tomatoes-movies-and-critic-reviews-dataset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B5DC487B-4755-432E-9E19-B1F5AD9BFAA0}"/>
              </a:ext>
            </a:extLst>
          </p:cNvPr>
          <p:cNvSpPr/>
          <p:nvPr/>
        </p:nvSpPr>
        <p:spPr>
          <a:xfrm rot="5400000">
            <a:off x="6041390" y="-1874797"/>
            <a:ext cx="109222" cy="12192001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8F816D-8FF3-47FE-97BF-C4A823001AB2}"/>
              </a:ext>
            </a:extLst>
          </p:cNvPr>
          <p:cNvSpPr txBox="1"/>
          <p:nvPr/>
        </p:nvSpPr>
        <p:spPr>
          <a:xfrm>
            <a:off x="251459" y="2396458"/>
            <a:ext cx="11666221" cy="1674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150000"/>
              </a:lnSpc>
            </a:pPr>
            <a:r>
              <a:rPr lang="en-US" altLang="ko-KR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Graph-based Movie Recommender System </a:t>
            </a:r>
          </a:p>
          <a:p>
            <a:pPr latinLnBrk="0">
              <a:lnSpc>
                <a:spcPct val="150000"/>
              </a:lnSpc>
            </a:pPr>
            <a:r>
              <a:rPr lang="en-US" altLang="ko-KR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using Sentiment, Emotion</a:t>
            </a:r>
            <a:r>
              <a:rPr lang="ko-KR" altLang="en-US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Analysis</a:t>
            </a:r>
            <a:r>
              <a:rPr lang="ko-KR" altLang="en-US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of BERT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54C644-693C-469C-8825-20CCEDF698F0}"/>
              </a:ext>
            </a:extLst>
          </p:cNvPr>
          <p:cNvSpPr txBox="1"/>
          <p:nvPr/>
        </p:nvSpPr>
        <p:spPr>
          <a:xfrm>
            <a:off x="8577201" y="4446296"/>
            <a:ext cx="3614799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Presenter : Cheonsol Lee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Date : 2021.10.01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186668-7EE2-4E78-862A-FE7C9E00F2D0}"/>
              </a:ext>
            </a:extLst>
          </p:cNvPr>
          <p:cNvSpPr txBox="1"/>
          <p:nvPr/>
        </p:nvSpPr>
        <p:spPr>
          <a:xfrm>
            <a:off x="251459" y="4490250"/>
            <a:ext cx="5029200" cy="1164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Sentiment Graph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Emotion Graph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Graph Neural Network (GNN)</a:t>
            </a:r>
            <a:endParaRPr lang="ko-KR" altLang="en-US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93317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080387" y="2921169"/>
            <a:ext cx="40312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83E9A14-2F63-44F2-BF21-3041702E54B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08C000-AA34-47A4-99EE-C6A3EB931B6B}"/>
              </a:ext>
            </a:extLst>
          </p:cNvPr>
          <p:cNvSpPr txBox="1"/>
          <p:nvPr/>
        </p:nvSpPr>
        <p:spPr>
          <a:xfrm>
            <a:off x="2554540" y="2884656"/>
            <a:ext cx="66511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3. Methodologies</a:t>
            </a:r>
            <a:endParaRPr lang="ko-KR" altLang="en-US" sz="6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201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ECDAA7D-44A7-496C-9C15-6CD17CC02C21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3. Framework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C6BD30DB-BA32-402E-8331-1E1A2D7DDDE0}"/>
              </a:ext>
            </a:extLst>
          </p:cNvPr>
          <p:cNvSpPr/>
          <p:nvPr/>
        </p:nvSpPr>
        <p:spPr>
          <a:xfrm>
            <a:off x="1758605" y="1591564"/>
            <a:ext cx="1816579" cy="37881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Web Crawling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5BD480E6-A88A-4C42-ADA2-0BAE00844611}"/>
              </a:ext>
            </a:extLst>
          </p:cNvPr>
          <p:cNvCxnSpPr>
            <a:cxnSpLocks/>
            <a:stCxn id="46" idx="2"/>
            <a:endCxn id="47" idx="0"/>
          </p:cNvCxnSpPr>
          <p:nvPr/>
        </p:nvCxnSpPr>
        <p:spPr>
          <a:xfrm>
            <a:off x="1468975" y="3996125"/>
            <a:ext cx="0" cy="19056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A5E5D7F0-645B-4EF2-ABF2-86B7AD6014D6}"/>
              </a:ext>
            </a:extLst>
          </p:cNvPr>
          <p:cNvSpPr/>
          <p:nvPr/>
        </p:nvSpPr>
        <p:spPr>
          <a:xfrm>
            <a:off x="253367" y="1218354"/>
            <a:ext cx="8006714" cy="543898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EE2BEBBC-03BA-44A9-8D04-B9029E10F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7844" y="2014334"/>
            <a:ext cx="3395538" cy="3380245"/>
          </a:xfrm>
          <a:prstGeom prst="rect">
            <a:avLst/>
          </a:prstGeom>
        </p:spPr>
      </p:pic>
      <p:sp>
        <p:nvSpPr>
          <p:cNvPr id="10" name="순서도: 자기 디스크 9">
            <a:extLst>
              <a:ext uri="{FF2B5EF4-FFF2-40B4-BE49-F238E27FC236}">
                <a16:creationId xmlns:a16="http://schemas.microsoft.com/office/drawing/2014/main" id="{0E538EB2-DCC8-4019-AEBB-245F532C20E1}"/>
              </a:ext>
            </a:extLst>
          </p:cNvPr>
          <p:cNvSpPr/>
          <p:nvPr/>
        </p:nvSpPr>
        <p:spPr>
          <a:xfrm>
            <a:off x="1758604" y="2188365"/>
            <a:ext cx="1816579" cy="582217"/>
          </a:xfrm>
          <a:prstGeom prst="flowChartMagneticDisk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</a:rPr>
              <a:t>Movie Database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76C0C6BE-FD09-40E9-BBDC-CACF9C4C6853}"/>
              </a:ext>
            </a:extLst>
          </p:cNvPr>
          <p:cNvCxnSpPr>
            <a:cxnSpLocks/>
            <a:stCxn id="34" idx="2"/>
            <a:endCxn id="10" idx="1"/>
          </p:cNvCxnSpPr>
          <p:nvPr/>
        </p:nvCxnSpPr>
        <p:spPr>
          <a:xfrm flipH="1">
            <a:off x="2666894" y="1970378"/>
            <a:ext cx="1" cy="2179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A738117-36E9-4196-B759-1F1A4555E74C}"/>
              </a:ext>
            </a:extLst>
          </p:cNvPr>
          <p:cNvSpPr/>
          <p:nvPr/>
        </p:nvSpPr>
        <p:spPr>
          <a:xfrm>
            <a:off x="1758605" y="2988569"/>
            <a:ext cx="1816579" cy="35107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Sampling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6A28667E-BA59-49B1-A2A6-D75695E16889}"/>
              </a:ext>
            </a:extLst>
          </p:cNvPr>
          <p:cNvCxnSpPr>
            <a:cxnSpLocks/>
            <a:stCxn id="10" idx="3"/>
            <a:endCxn id="37" idx="0"/>
          </p:cNvCxnSpPr>
          <p:nvPr/>
        </p:nvCxnSpPr>
        <p:spPr>
          <a:xfrm>
            <a:off x="2666894" y="2770582"/>
            <a:ext cx="1" cy="2179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A093BC6-5E05-47FE-8D34-E51273BDF2AE}"/>
              </a:ext>
            </a:extLst>
          </p:cNvPr>
          <p:cNvSpPr/>
          <p:nvPr/>
        </p:nvSpPr>
        <p:spPr>
          <a:xfrm>
            <a:off x="560685" y="3698336"/>
            <a:ext cx="1816579" cy="29778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Rating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234C6981-C73A-462F-B650-2FCB02ECDB1A}"/>
              </a:ext>
            </a:extLst>
          </p:cNvPr>
          <p:cNvSpPr/>
          <p:nvPr/>
        </p:nvSpPr>
        <p:spPr>
          <a:xfrm>
            <a:off x="560685" y="4186691"/>
            <a:ext cx="1816579" cy="3288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Normalization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7238C98-ECA2-4F43-902E-4C9CAEE2431E}"/>
              </a:ext>
            </a:extLst>
          </p:cNvPr>
          <p:cNvSpPr/>
          <p:nvPr/>
        </p:nvSpPr>
        <p:spPr>
          <a:xfrm>
            <a:off x="3081155" y="3698336"/>
            <a:ext cx="1816579" cy="29778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Review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C7A9A5BE-C93F-432C-8C90-02244CDF071B}"/>
              </a:ext>
            </a:extLst>
          </p:cNvPr>
          <p:cNvCxnSpPr>
            <a:cxnSpLocks/>
          </p:cNvCxnSpPr>
          <p:nvPr/>
        </p:nvCxnSpPr>
        <p:spPr>
          <a:xfrm>
            <a:off x="1468974" y="3497413"/>
            <a:ext cx="252046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03955742-46D7-4640-8929-EC598FC59227}"/>
              </a:ext>
            </a:extLst>
          </p:cNvPr>
          <p:cNvCxnSpPr>
            <a:cxnSpLocks/>
            <a:endCxn id="46" idx="0"/>
          </p:cNvCxnSpPr>
          <p:nvPr/>
        </p:nvCxnSpPr>
        <p:spPr>
          <a:xfrm>
            <a:off x="1468975" y="3484349"/>
            <a:ext cx="0" cy="2139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E22C0ED0-D69F-43F9-8A5C-E308CF062E51}"/>
              </a:ext>
            </a:extLst>
          </p:cNvPr>
          <p:cNvCxnSpPr>
            <a:cxnSpLocks/>
            <a:endCxn id="49" idx="0"/>
          </p:cNvCxnSpPr>
          <p:nvPr/>
        </p:nvCxnSpPr>
        <p:spPr>
          <a:xfrm>
            <a:off x="3989443" y="3484059"/>
            <a:ext cx="2" cy="21427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B6252012-4466-4C43-9A10-B9FF3612A633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2666895" y="3339640"/>
            <a:ext cx="0" cy="1577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DD99B0B-46F0-4F0E-9BC8-E891FE4492DE}"/>
              </a:ext>
            </a:extLst>
          </p:cNvPr>
          <p:cNvSpPr/>
          <p:nvPr/>
        </p:nvSpPr>
        <p:spPr>
          <a:xfrm>
            <a:off x="3081154" y="4186691"/>
            <a:ext cx="1816579" cy="3288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Sentiment / Emotion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3413D50-3931-424C-93B6-D297A2243EC0}"/>
              </a:ext>
            </a:extLst>
          </p:cNvPr>
          <p:cNvSpPr/>
          <p:nvPr/>
        </p:nvSpPr>
        <p:spPr>
          <a:xfrm>
            <a:off x="5502593" y="3909996"/>
            <a:ext cx="1109662" cy="32276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BERT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BC82848-5F16-4D5B-A11D-233427601994}"/>
              </a:ext>
            </a:extLst>
          </p:cNvPr>
          <p:cNvSpPr/>
          <p:nvPr/>
        </p:nvSpPr>
        <p:spPr>
          <a:xfrm>
            <a:off x="5502593" y="3389762"/>
            <a:ext cx="2387498" cy="30284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Review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EAABD7D-70B1-41E7-B0D5-FD9E15953DD6}"/>
              </a:ext>
            </a:extLst>
          </p:cNvPr>
          <p:cNvSpPr/>
          <p:nvPr/>
        </p:nvSpPr>
        <p:spPr>
          <a:xfrm>
            <a:off x="5502593" y="4457963"/>
            <a:ext cx="1109662" cy="29886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Sentiment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889714BD-9743-4B7C-9B73-8BF8DEE9D762}"/>
              </a:ext>
            </a:extLst>
          </p:cNvPr>
          <p:cNvCxnSpPr>
            <a:cxnSpLocks/>
            <a:stCxn id="7" idx="2"/>
            <a:endCxn id="6" idx="0"/>
          </p:cNvCxnSpPr>
          <p:nvPr/>
        </p:nvCxnSpPr>
        <p:spPr>
          <a:xfrm flipH="1">
            <a:off x="6057424" y="3692611"/>
            <a:ext cx="638918" cy="21738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D39A1F7A-D3FA-46B7-A2DF-340F5FFE51E0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>
            <a:off x="6057424" y="4232764"/>
            <a:ext cx="0" cy="2251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6DBA6329-DF58-4E3B-85C1-515E0C5CCD81}"/>
              </a:ext>
            </a:extLst>
          </p:cNvPr>
          <p:cNvSpPr/>
          <p:nvPr/>
        </p:nvSpPr>
        <p:spPr>
          <a:xfrm>
            <a:off x="6785260" y="3909996"/>
            <a:ext cx="1109662" cy="32276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BERT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16363092-DC04-44D6-B9EA-2F5C67DD40C4}"/>
              </a:ext>
            </a:extLst>
          </p:cNvPr>
          <p:cNvSpPr/>
          <p:nvPr/>
        </p:nvSpPr>
        <p:spPr>
          <a:xfrm>
            <a:off x="6785260" y="4457963"/>
            <a:ext cx="1109662" cy="29886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Emotion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cxnSp>
        <p:nvCxnSpPr>
          <p:cNvPr id="95" name="직선 화살표 연결선 94">
            <a:extLst>
              <a:ext uri="{FF2B5EF4-FFF2-40B4-BE49-F238E27FC236}">
                <a16:creationId xmlns:a16="http://schemas.microsoft.com/office/drawing/2014/main" id="{15820BE7-C044-4580-A9E0-3294C0D9FD4A}"/>
              </a:ext>
            </a:extLst>
          </p:cNvPr>
          <p:cNvCxnSpPr>
            <a:cxnSpLocks/>
            <a:stCxn id="7" idx="2"/>
            <a:endCxn id="93" idx="0"/>
          </p:cNvCxnSpPr>
          <p:nvPr/>
        </p:nvCxnSpPr>
        <p:spPr>
          <a:xfrm>
            <a:off x="6696342" y="3692611"/>
            <a:ext cx="643749" cy="21738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화살표 연결선 97">
            <a:extLst>
              <a:ext uri="{FF2B5EF4-FFF2-40B4-BE49-F238E27FC236}">
                <a16:creationId xmlns:a16="http://schemas.microsoft.com/office/drawing/2014/main" id="{CDC4C33F-2520-4B2E-92DB-288D2B3C631F}"/>
              </a:ext>
            </a:extLst>
          </p:cNvPr>
          <p:cNvCxnSpPr>
            <a:cxnSpLocks/>
            <a:stCxn id="93" idx="2"/>
            <a:endCxn id="94" idx="0"/>
          </p:cNvCxnSpPr>
          <p:nvPr/>
        </p:nvCxnSpPr>
        <p:spPr>
          <a:xfrm>
            <a:off x="7340091" y="4232764"/>
            <a:ext cx="0" cy="2251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B37C724F-109A-4B0C-8C9C-ABE47CDFD1B4}"/>
              </a:ext>
            </a:extLst>
          </p:cNvPr>
          <p:cNvSpPr/>
          <p:nvPr/>
        </p:nvSpPr>
        <p:spPr>
          <a:xfrm>
            <a:off x="5314580" y="3272485"/>
            <a:ext cx="2737853" cy="1581813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19" name="직선 화살표 연결선 118">
            <a:extLst>
              <a:ext uri="{FF2B5EF4-FFF2-40B4-BE49-F238E27FC236}">
                <a16:creationId xmlns:a16="http://schemas.microsoft.com/office/drawing/2014/main" id="{59B46DDC-7F7E-4B34-B079-8654466341DE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4897734" y="3847231"/>
            <a:ext cx="41113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화살표 연결선 122">
            <a:extLst>
              <a:ext uri="{FF2B5EF4-FFF2-40B4-BE49-F238E27FC236}">
                <a16:creationId xmlns:a16="http://schemas.microsoft.com/office/drawing/2014/main" id="{E1FD9966-6159-4548-B254-A34479335172}"/>
              </a:ext>
            </a:extLst>
          </p:cNvPr>
          <p:cNvCxnSpPr>
            <a:cxnSpLocks/>
            <a:stCxn id="80" idx="3"/>
          </p:cNvCxnSpPr>
          <p:nvPr/>
        </p:nvCxnSpPr>
        <p:spPr>
          <a:xfrm flipV="1">
            <a:off x="4897733" y="4348875"/>
            <a:ext cx="422931" cy="2232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직사각형 129">
            <a:extLst>
              <a:ext uri="{FF2B5EF4-FFF2-40B4-BE49-F238E27FC236}">
                <a16:creationId xmlns:a16="http://schemas.microsoft.com/office/drawing/2014/main" id="{90F1516B-AF25-44AA-8AE3-7682417E03CB}"/>
              </a:ext>
            </a:extLst>
          </p:cNvPr>
          <p:cNvSpPr/>
          <p:nvPr/>
        </p:nvSpPr>
        <p:spPr>
          <a:xfrm>
            <a:off x="1758604" y="4970853"/>
            <a:ext cx="1816579" cy="35107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Multi-layer embedding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DF07E946-80DA-41D0-A71B-1AFD2484CEA6}"/>
              </a:ext>
            </a:extLst>
          </p:cNvPr>
          <p:cNvSpPr/>
          <p:nvPr/>
        </p:nvSpPr>
        <p:spPr>
          <a:xfrm>
            <a:off x="1758604" y="5552243"/>
            <a:ext cx="1816579" cy="35107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Graph Model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77ED211E-CEE3-435B-B872-E6DC124472CD}"/>
              </a:ext>
            </a:extLst>
          </p:cNvPr>
          <p:cNvSpPr/>
          <p:nvPr/>
        </p:nvSpPr>
        <p:spPr>
          <a:xfrm>
            <a:off x="1758604" y="6134964"/>
            <a:ext cx="1816579" cy="35107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Rating Prediction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cxnSp>
        <p:nvCxnSpPr>
          <p:cNvPr id="133" name="직선 연결선 132">
            <a:extLst>
              <a:ext uri="{FF2B5EF4-FFF2-40B4-BE49-F238E27FC236}">
                <a16:creationId xmlns:a16="http://schemas.microsoft.com/office/drawing/2014/main" id="{6F1E303A-BE97-4480-A7A9-93983A2D9B57}"/>
              </a:ext>
            </a:extLst>
          </p:cNvPr>
          <p:cNvCxnSpPr>
            <a:cxnSpLocks/>
          </p:cNvCxnSpPr>
          <p:nvPr/>
        </p:nvCxnSpPr>
        <p:spPr>
          <a:xfrm>
            <a:off x="1468974" y="4749844"/>
            <a:ext cx="252046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직선 화살표 연결선 133">
            <a:extLst>
              <a:ext uri="{FF2B5EF4-FFF2-40B4-BE49-F238E27FC236}">
                <a16:creationId xmlns:a16="http://schemas.microsoft.com/office/drawing/2014/main" id="{E66B37EE-31DF-4FB4-A9E5-C7209659E2CC}"/>
              </a:ext>
            </a:extLst>
          </p:cNvPr>
          <p:cNvCxnSpPr>
            <a:cxnSpLocks/>
            <a:stCxn id="47" idx="2"/>
          </p:cNvCxnSpPr>
          <p:nvPr/>
        </p:nvCxnSpPr>
        <p:spPr>
          <a:xfrm>
            <a:off x="1468975" y="4515523"/>
            <a:ext cx="0" cy="241306"/>
          </a:xfrm>
          <a:prstGeom prst="straightConnector1">
            <a:avLst/>
          </a:prstGeom>
          <a:ln w="190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직선 화살표 연결선 134">
            <a:extLst>
              <a:ext uri="{FF2B5EF4-FFF2-40B4-BE49-F238E27FC236}">
                <a16:creationId xmlns:a16="http://schemas.microsoft.com/office/drawing/2014/main" id="{CA3DA655-4AF2-4B33-BF02-9AC2A263213D}"/>
              </a:ext>
            </a:extLst>
          </p:cNvPr>
          <p:cNvCxnSpPr>
            <a:cxnSpLocks/>
            <a:stCxn id="80" idx="2"/>
          </p:cNvCxnSpPr>
          <p:nvPr/>
        </p:nvCxnSpPr>
        <p:spPr>
          <a:xfrm>
            <a:off x="3989444" y="4515523"/>
            <a:ext cx="1" cy="241306"/>
          </a:xfrm>
          <a:prstGeom prst="straightConnector1">
            <a:avLst/>
          </a:prstGeom>
          <a:ln w="190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직선 화살표 연결선 142">
            <a:extLst>
              <a:ext uri="{FF2B5EF4-FFF2-40B4-BE49-F238E27FC236}">
                <a16:creationId xmlns:a16="http://schemas.microsoft.com/office/drawing/2014/main" id="{AF553F94-69A1-4A24-A589-8686928AC3A5}"/>
              </a:ext>
            </a:extLst>
          </p:cNvPr>
          <p:cNvCxnSpPr>
            <a:cxnSpLocks/>
            <a:endCxn id="130" idx="0"/>
          </p:cNvCxnSpPr>
          <p:nvPr/>
        </p:nvCxnSpPr>
        <p:spPr>
          <a:xfrm flipH="1">
            <a:off x="2666894" y="4756835"/>
            <a:ext cx="2" cy="21401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직선 화살표 연결선 146">
            <a:extLst>
              <a:ext uri="{FF2B5EF4-FFF2-40B4-BE49-F238E27FC236}">
                <a16:creationId xmlns:a16="http://schemas.microsoft.com/office/drawing/2014/main" id="{7DAD02C8-CE91-4530-BE04-A1613B7DFDFD}"/>
              </a:ext>
            </a:extLst>
          </p:cNvPr>
          <p:cNvCxnSpPr>
            <a:cxnSpLocks/>
            <a:stCxn id="130" idx="2"/>
            <a:endCxn id="131" idx="0"/>
          </p:cNvCxnSpPr>
          <p:nvPr/>
        </p:nvCxnSpPr>
        <p:spPr>
          <a:xfrm>
            <a:off x="2666894" y="5321924"/>
            <a:ext cx="0" cy="2303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직선 화살표 연결선 149">
            <a:extLst>
              <a:ext uri="{FF2B5EF4-FFF2-40B4-BE49-F238E27FC236}">
                <a16:creationId xmlns:a16="http://schemas.microsoft.com/office/drawing/2014/main" id="{908B972E-83F0-45CC-8495-F642DBB9BD9D}"/>
              </a:ext>
            </a:extLst>
          </p:cNvPr>
          <p:cNvCxnSpPr>
            <a:cxnSpLocks/>
            <a:stCxn id="131" idx="2"/>
            <a:endCxn id="132" idx="0"/>
          </p:cNvCxnSpPr>
          <p:nvPr/>
        </p:nvCxnSpPr>
        <p:spPr>
          <a:xfrm>
            <a:off x="2666894" y="5903314"/>
            <a:ext cx="0" cy="2316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6094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3. Framework</a:t>
            </a:r>
          </a:p>
        </p:txBody>
      </p:sp>
      <p:sp>
        <p:nvSpPr>
          <p:cNvPr id="21" name="Google Shape;135;p32">
            <a:extLst>
              <a:ext uri="{FF2B5EF4-FFF2-40B4-BE49-F238E27FC236}">
                <a16:creationId xmlns:a16="http://schemas.microsoft.com/office/drawing/2014/main" id="{F567598E-736F-4DBC-B66A-AE741426C63C}"/>
              </a:ext>
            </a:extLst>
          </p:cNvPr>
          <p:cNvSpPr txBox="1"/>
          <p:nvPr/>
        </p:nvSpPr>
        <p:spPr>
          <a:xfrm>
            <a:off x="1" y="1093018"/>
            <a:ext cx="12191999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57A2DC1-BC22-4551-9C5A-291624AA8E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9556169"/>
              </p:ext>
            </p:extLst>
          </p:nvPr>
        </p:nvGraphicFramePr>
        <p:xfrm>
          <a:off x="485553" y="1397816"/>
          <a:ext cx="2079414" cy="12192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93138">
                  <a:extLst>
                    <a:ext uri="{9D8B030D-6E8A-4147-A177-3AD203B41FA5}">
                      <a16:colId xmlns:a16="http://schemas.microsoft.com/office/drawing/2014/main" val="2462597606"/>
                    </a:ext>
                  </a:extLst>
                </a:gridCol>
                <a:gridCol w="693138">
                  <a:extLst>
                    <a:ext uri="{9D8B030D-6E8A-4147-A177-3AD203B41FA5}">
                      <a16:colId xmlns:a16="http://schemas.microsoft.com/office/drawing/2014/main" val="3504671292"/>
                    </a:ext>
                  </a:extLst>
                </a:gridCol>
                <a:gridCol w="693138">
                  <a:extLst>
                    <a:ext uri="{9D8B030D-6E8A-4147-A177-3AD203B41FA5}">
                      <a16:colId xmlns:a16="http://schemas.microsoft.com/office/drawing/2014/main" val="5427111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4507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3.5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72653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4.7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27024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1.3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3178502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81FE1EBE-9E31-4785-A866-DCDD2C71E4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85553" y="3171610"/>
          <a:ext cx="2079414" cy="12192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93138">
                  <a:extLst>
                    <a:ext uri="{9D8B030D-6E8A-4147-A177-3AD203B41FA5}">
                      <a16:colId xmlns:a16="http://schemas.microsoft.com/office/drawing/2014/main" val="2462597606"/>
                    </a:ext>
                  </a:extLst>
                </a:gridCol>
                <a:gridCol w="693138">
                  <a:extLst>
                    <a:ext uri="{9D8B030D-6E8A-4147-A177-3AD203B41FA5}">
                      <a16:colId xmlns:a16="http://schemas.microsoft.com/office/drawing/2014/main" val="3504671292"/>
                    </a:ext>
                  </a:extLst>
                </a:gridCol>
                <a:gridCol w="693138">
                  <a:extLst>
                    <a:ext uri="{9D8B030D-6E8A-4147-A177-3AD203B41FA5}">
                      <a16:colId xmlns:a16="http://schemas.microsoft.com/office/drawing/2014/main" val="542711128"/>
                    </a:ext>
                  </a:extLst>
                </a:gridCol>
              </a:tblGrid>
              <a:tr h="1519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450727"/>
                  </a:ext>
                </a:extLst>
              </a:tr>
              <a:tr h="1519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7265325"/>
                  </a:ext>
                </a:extLst>
              </a:tr>
              <a:tr h="1519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2702414"/>
                  </a:ext>
                </a:extLst>
              </a:tr>
              <a:tr h="1519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317850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D6F6D4D-7388-4EED-8B9B-35C9A3BEB9B4}"/>
              </a:ext>
            </a:extLst>
          </p:cNvPr>
          <p:cNvSpPr txBox="1"/>
          <p:nvPr/>
        </p:nvSpPr>
        <p:spPr>
          <a:xfrm>
            <a:off x="560060" y="2623789"/>
            <a:ext cx="1916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(Rating graph)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037EAF-49A2-426D-84B5-21410BE1A8CA}"/>
              </a:ext>
            </a:extLst>
          </p:cNvPr>
          <p:cNvSpPr txBox="1"/>
          <p:nvPr/>
        </p:nvSpPr>
        <p:spPr>
          <a:xfrm>
            <a:off x="411045" y="4375098"/>
            <a:ext cx="2214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(Sentiment graph)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B6A82DF-0705-4274-9651-60C840399D50}"/>
              </a:ext>
            </a:extLst>
          </p:cNvPr>
          <p:cNvSpPr/>
          <p:nvPr/>
        </p:nvSpPr>
        <p:spPr>
          <a:xfrm>
            <a:off x="6059152" y="3352106"/>
            <a:ext cx="2147148" cy="10904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Graph 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model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31FB469-B85C-44C1-B75D-B4DD6E27813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5911" y="3069156"/>
            <a:ext cx="1424108" cy="1424108"/>
          </a:xfrm>
          <a:prstGeom prst="rect">
            <a:avLst/>
          </a:prstGeom>
        </p:spPr>
      </p:pic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D5D4C257-C745-4C87-A4C3-A65128AA5D0A}"/>
              </a:ext>
            </a:extLst>
          </p:cNvPr>
          <p:cNvSpPr/>
          <p:nvPr/>
        </p:nvSpPr>
        <p:spPr>
          <a:xfrm>
            <a:off x="4779206" y="3524812"/>
            <a:ext cx="833121" cy="745067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254551B6-2E28-4D3D-8804-74E6F8DC4B1C}"/>
              </a:ext>
            </a:extLst>
          </p:cNvPr>
          <p:cNvSpPr/>
          <p:nvPr/>
        </p:nvSpPr>
        <p:spPr>
          <a:xfrm>
            <a:off x="8769959" y="3524811"/>
            <a:ext cx="833121" cy="745067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2DDA73DF-2820-4C2B-8F44-3A8961C281E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85553" y="4870403"/>
          <a:ext cx="2079414" cy="12192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93138">
                  <a:extLst>
                    <a:ext uri="{9D8B030D-6E8A-4147-A177-3AD203B41FA5}">
                      <a16:colId xmlns:a16="http://schemas.microsoft.com/office/drawing/2014/main" val="2462597606"/>
                    </a:ext>
                  </a:extLst>
                </a:gridCol>
                <a:gridCol w="693138">
                  <a:extLst>
                    <a:ext uri="{9D8B030D-6E8A-4147-A177-3AD203B41FA5}">
                      <a16:colId xmlns:a16="http://schemas.microsoft.com/office/drawing/2014/main" val="3504671292"/>
                    </a:ext>
                  </a:extLst>
                </a:gridCol>
                <a:gridCol w="693138">
                  <a:extLst>
                    <a:ext uri="{9D8B030D-6E8A-4147-A177-3AD203B41FA5}">
                      <a16:colId xmlns:a16="http://schemas.microsoft.com/office/drawing/2014/main" val="5427111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B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4507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72653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27024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317850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EEACBA5A-E517-4218-8290-6FB2E5D65D59}"/>
              </a:ext>
            </a:extLst>
          </p:cNvPr>
          <p:cNvSpPr txBox="1"/>
          <p:nvPr/>
        </p:nvSpPr>
        <p:spPr>
          <a:xfrm>
            <a:off x="411045" y="6073891"/>
            <a:ext cx="2214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(Emotion graph)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767276D-378B-4B9A-B60F-DF0CCB64D76B}"/>
              </a:ext>
            </a:extLst>
          </p:cNvPr>
          <p:cNvSpPr/>
          <p:nvPr/>
        </p:nvSpPr>
        <p:spPr>
          <a:xfrm>
            <a:off x="221396" y="3089475"/>
            <a:ext cx="2621280" cy="3351943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1D022DA-2E14-4AA7-81A0-15D88D185C57}"/>
              </a:ext>
            </a:extLst>
          </p:cNvPr>
          <p:cNvSpPr txBox="1"/>
          <p:nvPr/>
        </p:nvSpPr>
        <p:spPr>
          <a:xfrm>
            <a:off x="5391771" y="4524125"/>
            <a:ext cx="3481910" cy="1123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[Baseline]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Traditional: CF, SVD, NCF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Graph: GCMC,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IGMC, IMC-GAE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62DBF3A-8EC1-4C76-958D-F6FD95D525FD}"/>
              </a:ext>
            </a:extLst>
          </p:cNvPr>
          <p:cNvSpPr txBox="1"/>
          <p:nvPr/>
        </p:nvSpPr>
        <p:spPr>
          <a:xfrm>
            <a:off x="9507325" y="4507482"/>
            <a:ext cx="2621280" cy="799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[Predicted Rating]</a:t>
            </a: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Metric: RMSE/MAE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B6A86-DDF5-48F1-AEC3-59EBD423CBAC}"/>
              </a:ext>
            </a:extLst>
          </p:cNvPr>
          <p:cNvSpPr txBox="1"/>
          <p:nvPr/>
        </p:nvSpPr>
        <p:spPr>
          <a:xfrm>
            <a:off x="2879501" y="5891441"/>
            <a:ext cx="14156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Ablation Study</a:t>
            </a:r>
            <a:endParaRPr lang="ko-KR" altLang="en-US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77054469-05D9-4C93-A617-A355D73897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315" y="3524812"/>
            <a:ext cx="745066" cy="745066"/>
          </a:xfrm>
          <a:prstGeom prst="rect">
            <a:avLst/>
          </a:prstGeom>
        </p:spPr>
      </p:pic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64B5A079-C8EC-4B20-AF2F-10C36FF81A50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2564967" y="2007416"/>
            <a:ext cx="1105740" cy="16237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A10618DE-66B5-4585-BF8B-D12B06F5A4C2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2564967" y="3897345"/>
            <a:ext cx="102234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FE715574-EFC8-4C19-9CC2-C8B8DFFE6F3A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2564967" y="4163486"/>
            <a:ext cx="1105740" cy="13165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369E8EF1-5CAF-4543-81D7-DFE43443532A}"/>
              </a:ext>
            </a:extLst>
          </p:cNvPr>
          <p:cNvSpPr txBox="1"/>
          <p:nvPr/>
        </p:nvSpPr>
        <p:spPr>
          <a:xfrm>
            <a:off x="3758760" y="1684446"/>
            <a:ext cx="2434601" cy="70756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Sum of relation values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Multi-layer Graph</a:t>
            </a:r>
            <a:endParaRPr lang="ko-KR" altLang="en-US" sz="1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2B4329A0-93D6-4980-B6FC-55308D35BF9D}"/>
              </a:ext>
            </a:extLst>
          </p:cNvPr>
          <p:cNvCxnSpPr>
            <a:stCxn id="24" idx="0"/>
          </p:cNvCxnSpPr>
          <p:nvPr/>
        </p:nvCxnSpPr>
        <p:spPr>
          <a:xfrm flipV="1">
            <a:off x="3959848" y="2412331"/>
            <a:ext cx="0" cy="1112481"/>
          </a:xfrm>
          <a:prstGeom prst="straightConnector1">
            <a:avLst/>
          </a:prstGeom>
          <a:ln w="1905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9802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080387" y="2921169"/>
            <a:ext cx="40312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83E9A14-2F63-44F2-BF21-3041702E54B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08C000-AA34-47A4-99EE-C6A3EB931B6B}"/>
              </a:ext>
            </a:extLst>
          </p:cNvPr>
          <p:cNvSpPr txBox="1"/>
          <p:nvPr/>
        </p:nvSpPr>
        <p:spPr>
          <a:xfrm>
            <a:off x="2964110" y="2884656"/>
            <a:ext cx="583204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4. Experiments</a:t>
            </a:r>
            <a:endParaRPr lang="ko-KR" altLang="en-US" sz="6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9227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21" name="Google Shape;135;p32">
            <a:extLst>
              <a:ext uri="{FF2B5EF4-FFF2-40B4-BE49-F238E27FC236}">
                <a16:creationId xmlns:a16="http://schemas.microsoft.com/office/drawing/2014/main" id="{F567598E-736F-4DBC-B66A-AE741426C63C}"/>
              </a:ext>
            </a:extLst>
          </p:cNvPr>
          <p:cNvSpPr txBox="1"/>
          <p:nvPr/>
        </p:nvSpPr>
        <p:spPr>
          <a:xfrm>
            <a:off x="-5736" y="1104049"/>
            <a:ext cx="12006197" cy="5821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Dataset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Period : 1914.06.01 ~ 2020.10.31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Link : 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  <a:hlinkClick r:id="rId3"/>
              </a:rPr>
              <a:t>https://www.kaggle.com/stefanoleone992/rotten-tomatoes-movies-and-critic-reviews-dataset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Data</a:t>
            </a: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7DED9D5F-C93C-4BFD-862A-C58E74868F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477375"/>
              </p:ext>
            </p:extLst>
          </p:nvPr>
        </p:nvGraphicFramePr>
        <p:xfrm>
          <a:off x="1344646" y="2907487"/>
          <a:ext cx="9502707" cy="21217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58186">
                  <a:extLst>
                    <a:ext uri="{9D8B030D-6E8A-4147-A177-3AD203B41FA5}">
                      <a16:colId xmlns:a16="http://schemas.microsoft.com/office/drawing/2014/main" val="2271742623"/>
                    </a:ext>
                  </a:extLst>
                </a:gridCol>
                <a:gridCol w="1583350">
                  <a:extLst>
                    <a:ext uri="{9D8B030D-6E8A-4147-A177-3AD203B41FA5}">
                      <a16:colId xmlns:a16="http://schemas.microsoft.com/office/drawing/2014/main" val="1428650902"/>
                    </a:ext>
                  </a:extLst>
                </a:gridCol>
                <a:gridCol w="6161171">
                  <a:extLst>
                    <a:ext uri="{9D8B030D-6E8A-4147-A177-3AD203B41FA5}">
                      <a16:colId xmlns:a16="http://schemas.microsoft.com/office/drawing/2014/main" val="3261201874"/>
                    </a:ext>
                  </a:extLst>
                </a:gridCol>
              </a:tblGrid>
              <a:tr h="26197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File name</a:t>
                      </a:r>
                      <a:endParaRPr lang="ko-KR" altLang="en-US" sz="1400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Dimension</a:t>
                      </a:r>
                      <a:endParaRPr lang="ko-KR" altLang="en-US" sz="1400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Columns</a:t>
                      </a:r>
                      <a:endParaRPr lang="ko-KR" altLang="en-US" sz="1400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2378084"/>
                  </a:ext>
                </a:extLst>
              </a:tr>
              <a:tr h="10902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Movie data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(17713, 22)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rotten_tomatoes_link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movie_title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movie_info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critics_consensus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content_rating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'genres', 'directors', 'authors', 'actors',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original_release_date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streaming_release_date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'runtime',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production_company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tomatometer_status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tomatometer_rating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tomatometer_count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audience_status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audience_rating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audience_count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tomatometer_top_critics_count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tomatometer_fresh_critics_count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tomatometer_rotten_critics_count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</a:t>
                      </a:r>
                      <a:endParaRPr lang="ko-KR" altLang="en-US" sz="1050" kern="12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3843380"/>
                  </a:ext>
                </a:extLst>
              </a:tr>
              <a:tr h="4713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Review data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1048576, 8)</a:t>
                      </a:r>
                      <a:endParaRPr lang="ko-KR" altLang="en-US" sz="1400" kern="12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05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rotten_tomatoes_link</a:t>
                      </a:r>
                      <a:r>
                        <a:rPr lang="en-US" altLang="ko-KR" sz="105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en-US" altLang="ko-KR" sz="105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critic_name</a:t>
                      </a:r>
                      <a:r>
                        <a:rPr lang="en-US" altLang="ko-KR" sz="105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en-US" altLang="ko-KR" sz="105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top_critic</a:t>
                      </a:r>
                      <a:r>
                        <a:rPr lang="en-US" altLang="ko-KR" sz="105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en-US" altLang="ko-KR" sz="105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publisher_name</a:t>
                      </a:r>
                      <a:r>
                        <a:rPr lang="en-US" altLang="ko-KR" sz="105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en-US" altLang="ko-KR" sz="105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review_type</a:t>
                      </a:r>
                      <a:r>
                        <a:rPr lang="en-US" altLang="ko-KR" sz="105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en-US" altLang="ko-KR" sz="105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review_score</a:t>
                      </a:r>
                      <a:r>
                        <a:rPr lang="en-US" altLang="ko-KR" sz="105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en-US" altLang="ko-KR" sz="105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review_date</a:t>
                      </a:r>
                      <a:r>
                        <a:rPr lang="en-US" altLang="ko-KR" sz="105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en-US" altLang="ko-KR" sz="105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review_content</a:t>
                      </a:r>
                      <a:endParaRPr lang="en-US" altLang="ko-KR" sz="105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422986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EAF54F8-8D93-4CBD-9068-A897093931C2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4. Experiments – dataset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68AD11B4-8581-4D5B-860B-E6F464A159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5125100"/>
              </p:ext>
            </p:extLst>
          </p:nvPr>
        </p:nvGraphicFramePr>
        <p:xfrm>
          <a:off x="2837140" y="5147675"/>
          <a:ext cx="6517720" cy="157822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29430">
                  <a:extLst>
                    <a:ext uri="{9D8B030D-6E8A-4147-A177-3AD203B41FA5}">
                      <a16:colId xmlns:a16="http://schemas.microsoft.com/office/drawing/2014/main" val="836706278"/>
                    </a:ext>
                  </a:extLst>
                </a:gridCol>
                <a:gridCol w="1629430">
                  <a:extLst>
                    <a:ext uri="{9D8B030D-6E8A-4147-A177-3AD203B41FA5}">
                      <a16:colId xmlns:a16="http://schemas.microsoft.com/office/drawing/2014/main" val="3061065767"/>
                    </a:ext>
                  </a:extLst>
                </a:gridCol>
                <a:gridCol w="1629430">
                  <a:extLst>
                    <a:ext uri="{9D8B030D-6E8A-4147-A177-3AD203B41FA5}">
                      <a16:colId xmlns:a16="http://schemas.microsoft.com/office/drawing/2014/main" val="4283160256"/>
                    </a:ext>
                  </a:extLst>
                </a:gridCol>
                <a:gridCol w="1629430">
                  <a:extLst>
                    <a:ext uri="{9D8B030D-6E8A-4147-A177-3AD203B41FA5}">
                      <a16:colId xmlns:a16="http://schemas.microsoft.com/office/drawing/2014/main" val="375619055"/>
                    </a:ext>
                  </a:extLst>
                </a:gridCol>
              </a:tblGrid>
              <a:tr h="3156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Rating</a:t>
                      </a:r>
                      <a:endParaRPr lang="ko-KR" altLang="en-US" sz="1400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Review</a:t>
                      </a:r>
                      <a:endParaRPr lang="ko-KR" altLang="en-US" sz="1400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Amount</a:t>
                      </a:r>
                      <a:endParaRPr lang="ko-KR" altLang="en-US" sz="1400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Rate</a:t>
                      </a:r>
                      <a:endParaRPr lang="ko-KR" altLang="en-US" sz="1400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6780375"/>
                  </a:ext>
                </a:extLst>
              </a:tr>
              <a:tr h="3156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O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O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758,709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67%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0635746"/>
                  </a:ext>
                </a:extLst>
              </a:tr>
              <a:tr h="3156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O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305,502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27%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0370213"/>
                  </a:ext>
                </a:extLst>
              </a:tr>
              <a:tr h="3156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O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65,372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5%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8860972"/>
                  </a:ext>
                </a:extLst>
              </a:tr>
              <a:tr h="3156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434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0.03%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5696507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B01C86E2-776B-4C61-A6AD-A8ED6361604D}"/>
              </a:ext>
            </a:extLst>
          </p:cNvPr>
          <p:cNvSpPr/>
          <p:nvPr/>
        </p:nvSpPr>
        <p:spPr>
          <a:xfrm>
            <a:off x="2837140" y="5472891"/>
            <a:ext cx="6517720" cy="2742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2683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135;p32">
            <a:extLst>
              <a:ext uri="{FF2B5EF4-FFF2-40B4-BE49-F238E27FC236}">
                <a16:creationId xmlns:a16="http://schemas.microsoft.com/office/drawing/2014/main" id="{F567598E-736F-4DBC-B66A-AE741426C63C}"/>
              </a:ext>
            </a:extLst>
          </p:cNvPr>
          <p:cNvSpPr txBox="1"/>
          <p:nvPr/>
        </p:nvSpPr>
        <p:spPr>
          <a:xfrm>
            <a:off x="1" y="1093018"/>
            <a:ext cx="12191999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Dataset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Rating matrix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Group : </a:t>
            </a:r>
            <a:r>
              <a:rPr lang="en-US" altLang="ko-KR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critic_name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en-US" altLang="ko-KR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top_critic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en-US" altLang="ko-KR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publisher_name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The number of users : </a:t>
            </a:r>
            <a:r>
              <a:rPr lang="en-US" altLang="ko-KR" dirty="0">
                <a:solidFill>
                  <a:srgbClr val="0000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9,794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Movie matrix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The number of movies: </a:t>
            </a:r>
            <a:r>
              <a:rPr lang="en-US" altLang="ko-KR" dirty="0">
                <a:solidFill>
                  <a:srgbClr val="0000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17,614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6E00048-7867-411C-8E9A-ECF5BEFC2906}"/>
              </a:ext>
            </a:extLst>
          </p:cNvPr>
          <p:cNvGrpSpPr/>
          <p:nvPr/>
        </p:nvGrpSpPr>
        <p:grpSpPr>
          <a:xfrm>
            <a:off x="4683759" y="2617901"/>
            <a:ext cx="7389707" cy="1215805"/>
            <a:chOff x="2401146" y="2685636"/>
            <a:chExt cx="7389707" cy="1215805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9A8460A3-524A-43F5-BDBD-438F2AC5B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01146" y="2685636"/>
              <a:ext cx="7389707" cy="1215805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3DBC4B5-E514-45E8-923E-1D4A8D4847E7}"/>
                </a:ext>
              </a:extLst>
            </p:cNvPr>
            <p:cNvSpPr/>
            <p:nvPr/>
          </p:nvSpPr>
          <p:spPr>
            <a:xfrm>
              <a:off x="4299890" y="2882232"/>
              <a:ext cx="2024186" cy="101920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99908D3E-9645-4035-B989-B19809BF88D3}"/>
                </a:ext>
              </a:extLst>
            </p:cNvPr>
            <p:cNvSpPr/>
            <p:nvPr/>
          </p:nvSpPr>
          <p:spPr>
            <a:xfrm>
              <a:off x="2569353" y="2882232"/>
              <a:ext cx="339265" cy="101920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21211B2-035E-4424-9BF1-F2CE3AC97834}"/>
              </a:ext>
            </a:extLst>
          </p:cNvPr>
          <p:cNvGrpSpPr/>
          <p:nvPr/>
        </p:nvGrpSpPr>
        <p:grpSpPr>
          <a:xfrm>
            <a:off x="5945242" y="4524526"/>
            <a:ext cx="6114674" cy="2181058"/>
            <a:chOff x="3038662" y="4403530"/>
            <a:chExt cx="6114674" cy="2181058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55149539-EC99-4E8B-8C6A-2B2C00402C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38662" y="4403530"/>
              <a:ext cx="6114674" cy="2181058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E1C582E-086F-4FA7-96D6-6E19B122F1BA}"/>
                </a:ext>
              </a:extLst>
            </p:cNvPr>
            <p:cNvSpPr/>
            <p:nvPr/>
          </p:nvSpPr>
          <p:spPr>
            <a:xfrm>
              <a:off x="3173306" y="4403530"/>
              <a:ext cx="416561" cy="213950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221322F-F677-46DC-80A0-7664DE34B3A4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254DF3-0E6D-4E21-847D-5843513E5A9E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4. Experiments – dataset</a:t>
            </a:r>
          </a:p>
        </p:txBody>
      </p:sp>
    </p:spTree>
    <p:extLst>
      <p:ext uri="{BB962C8B-B14F-4D97-AF65-F5344CB8AC3E}">
        <p14:creationId xmlns:p14="http://schemas.microsoft.com/office/powerpoint/2010/main" val="33250300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4. Experiments – dataset</a:t>
            </a:r>
          </a:p>
        </p:txBody>
      </p:sp>
      <p:sp>
        <p:nvSpPr>
          <p:cNvPr id="21" name="Google Shape;135;p32">
            <a:extLst>
              <a:ext uri="{FF2B5EF4-FFF2-40B4-BE49-F238E27FC236}">
                <a16:creationId xmlns:a16="http://schemas.microsoft.com/office/drawing/2014/main" id="{F567598E-736F-4DBC-B66A-AE741426C63C}"/>
              </a:ext>
            </a:extLst>
          </p:cNvPr>
          <p:cNvSpPr txBox="1"/>
          <p:nvPr/>
        </p:nvSpPr>
        <p:spPr>
          <a:xfrm>
            <a:off x="1" y="1093018"/>
            <a:ext cx="12191999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Histogram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Group: User, Movie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Range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X-axis : 0 ~ 3,000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Y-axis : 0 ~ 500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Bins : 100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B7C3F7-CA2D-48B4-8167-1841B3AB22AC}"/>
              </a:ext>
            </a:extLst>
          </p:cNvPr>
          <p:cNvSpPr txBox="1"/>
          <p:nvPr/>
        </p:nvSpPr>
        <p:spPr>
          <a:xfrm>
            <a:off x="2391485" y="6416392"/>
            <a:ext cx="1246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&lt;User&gt;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7AE903-94BA-4C46-8754-AAFA4D0BDE22}"/>
              </a:ext>
            </a:extLst>
          </p:cNvPr>
          <p:cNvSpPr txBox="1"/>
          <p:nvPr/>
        </p:nvSpPr>
        <p:spPr>
          <a:xfrm>
            <a:off x="8465349" y="6416392"/>
            <a:ext cx="1246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&lt;Movie&gt;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CAAC3600-6509-4250-B292-06681CD165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1917872"/>
              </p:ext>
            </p:extLst>
          </p:nvPr>
        </p:nvGraphicFramePr>
        <p:xfrm>
          <a:off x="5918718" y="1147263"/>
          <a:ext cx="5856802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48103">
                  <a:extLst>
                    <a:ext uri="{9D8B030D-6E8A-4147-A177-3AD203B41FA5}">
                      <a16:colId xmlns:a16="http://schemas.microsoft.com/office/drawing/2014/main" val="1776087551"/>
                    </a:ext>
                  </a:extLst>
                </a:gridCol>
                <a:gridCol w="2158998">
                  <a:extLst>
                    <a:ext uri="{9D8B030D-6E8A-4147-A177-3AD203B41FA5}">
                      <a16:colId xmlns:a16="http://schemas.microsoft.com/office/drawing/2014/main" val="1870970699"/>
                    </a:ext>
                  </a:extLst>
                </a:gridCol>
                <a:gridCol w="2249701">
                  <a:extLst>
                    <a:ext uri="{9D8B030D-6E8A-4147-A177-3AD203B41FA5}">
                      <a16:colId xmlns:a16="http://schemas.microsoft.com/office/drawing/2014/main" val="10773203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Range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User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Movie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65260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Total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9,794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17,614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7889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&lt; 3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3,552 (36%)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993   (6%)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6531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&lt; 5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4,653 (48%)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2,892 (16%)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3369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&gt;= 100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1,343 (14%)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2,490 (14%)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2775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&gt;= 500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345   (4%)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13   (0%)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0875019"/>
                  </a:ext>
                </a:extLst>
              </a:tr>
            </a:tbl>
          </a:graphicData>
        </a:graphic>
      </p:graphicFrame>
      <p:pic>
        <p:nvPicPr>
          <p:cNvPr id="2" name="그림 1">
            <a:extLst>
              <a:ext uri="{FF2B5EF4-FFF2-40B4-BE49-F238E27FC236}">
                <a16:creationId xmlns:a16="http://schemas.microsoft.com/office/drawing/2014/main" id="{54086696-C401-4436-B033-535AE77653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88"/>
          <a:stretch/>
        </p:blipFill>
        <p:spPr>
          <a:xfrm>
            <a:off x="416023" y="3623313"/>
            <a:ext cx="5197219" cy="272080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F0A7F30-2928-4FB7-A33F-EAE04F949F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0480" y="3623312"/>
            <a:ext cx="5136032" cy="272080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381BB9F-774D-4FE8-B8F6-23E31EDC2EE8}"/>
              </a:ext>
            </a:extLst>
          </p:cNvPr>
          <p:cNvSpPr/>
          <p:nvPr/>
        </p:nvSpPr>
        <p:spPr>
          <a:xfrm>
            <a:off x="873760" y="3765973"/>
            <a:ext cx="1524498" cy="2296160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21BBCF-709F-41C7-838E-252F0A5EC7E3}"/>
              </a:ext>
            </a:extLst>
          </p:cNvPr>
          <p:cNvSpPr txBox="1"/>
          <p:nvPr/>
        </p:nvSpPr>
        <p:spPr>
          <a:xfrm>
            <a:off x="943311" y="4775553"/>
            <a:ext cx="13853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Reviews &gt;= 100</a:t>
            </a:r>
            <a:endParaRPr lang="ko-KR" altLang="en-US" sz="12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807685D-91EB-44BE-9106-D8BE9FC84493}"/>
              </a:ext>
            </a:extLst>
          </p:cNvPr>
          <p:cNvSpPr/>
          <p:nvPr/>
        </p:nvSpPr>
        <p:spPr>
          <a:xfrm>
            <a:off x="5918718" y="2621280"/>
            <a:ext cx="3604589" cy="392853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97284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135;p32">
            <a:extLst>
              <a:ext uri="{FF2B5EF4-FFF2-40B4-BE49-F238E27FC236}">
                <a16:creationId xmlns:a16="http://schemas.microsoft.com/office/drawing/2014/main" id="{F567598E-736F-4DBC-B66A-AE741426C63C}"/>
              </a:ext>
            </a:extLst>
          </p:cNvPr>
          <p:cNvSpPr txBox="1"/>
          <p:nvPr/>
        </p:nvSpPr>
        <p:spPr>
          <a:xfrm>
            <a:off x="1" y="1052552"/>
            <a:ext cx="12191999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BERT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Learning data for sentiment analysis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The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sentiment labels 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0 – Negative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1 – Somewhat Negative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2 – Neutral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3 – Somewhat Positive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4 - Positive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82E6BFD-D33F-4625-A1FD-C9A419B6D4E9}"/>
              </a:ext>
            </a:extLst>
          </p:cNvPr>
          <p:cNvSpPr/>
          <p:nvPr/>
        </p:nvSpPr>
        <p:spPr>
          <a:xfrm>
            <a:off x="0" y="4738122"/>
            <a:ext cx="12192000" cy="20794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568809-9066-4076-99D9-4D4BF990DD35}"/>
              </a:ext>
            </a:extLst>
          </p:cNvPr>
          <p:cNvSpPr txBox="1"/>
          <p:nvPr/>
        </p:nvSpPr>
        <p:spPr>
          <a:xfrm>
            <a:off x="262453" y="5501980"/>
            <a:ext cx="2467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Uma Thurman as Medusa, the gorgon with a coiffure of writhing snakes and stone-inducing hypnotic gaze is one of the highlights of this bewitching fantasy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D7FF8E09-C5C9-42E5-8BF5-A7AFB2F8BD32}"/>
              </a:ext>
            </a:extLst>
          </p:cNvPr>
          <p:cNvSpPr/>
          <p:nvPr/>
        </p:nvSpPr>
        <p:spPr>
          <a:xfrm>
            <a:off x="2778020" y="5573874"/>
            <a:ext cx="594911" cy="506069"/>
          </a:xfrm>
          <a:prstGeom prst="rightArrow">
            <a:avLst/>
          </a:prstGeom>
          <a:solidFill>
            <a:srgbClr val="FFFF00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344799-89D7-4038-8AA6-2BEAB961AB3D}"/>
              </a:ext>
            </a:extLst>
          </p:cNvPr>
          <p:cNvSpPr txBox="1"/>
          <p:nvPr/>
        </p:nvSpPr>
        <p:spPr>
          <a:xfrm>
            <a:off x="6849201" y="5608563"/>
            <a:ext cx="15821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Sentiment value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9778C861-DE94-4D0C-8EDA-8A3A6A63A8F6}"/>
              </a:ext>
            </a:extLst>
          </p:cNvPr>
          <p:cNvSpPr/>
          <p:nvPr/>
        </p:nvSpPr>
        <p:spPr>
          <a:xfrm>
            <a:off x="6187427" y="5573874"/>
            <a:ext cx="594911" cy="506069"/>
          </a:xfrm>
          <a:prstGeom prst="rightArrow">
            <a:avLst/>
          </a:prstGeom>
          <a:solidFill>
            <a:srgbClr val="FFFF00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07391E3-F12F-4F26-845C-797E467FE75C}"/>
              </a:ext>
            </a:extLst>
          </p:cNvPr>
          <p:cNvSpPr txBox="1"/>
          <p:nvPr/>
        </p:nvSpPr>
        <p:spPr>
          <a:xfrm>
            <a:off x="143741" y="4952921"/>
            <a:ext cx="2355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00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Review data</a:t>
            </a:r>
            <a:endParaRPr lang="ko-KR" altLang="en-US" sz="3600" b="1" dirty="0">
              <a:solidFill>
                <a:srgbClr val="0000F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0748A59-D288-406A-88EC-040919559A87}"/>
              </a:ext>
            </a:extLst>
          </p:cNvPr>
          <p:cNvSpPr txBox="1"/>
          <p:nvPr/>
        </p:nvSpPr>
        <p:spPr>
          <a:xfrm>
            <a:off x="5866548" y="5011234"/>
            <a:ext cx="3547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00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Result</a:t>
            </a:r>
            <a:endParaRPr lang="ko-KR" altLang="en-US" sz="3600" b="1" dirty="0">
              <a:solidFill>
                <a:srgbClr val="0000F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1E6B2462-C350-4117-BB74-8C2EB261E4B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905611" y="5088830"/>
          <a:ext cx="2079414" cy="12192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93138">
                  <a:extLst>
                    <a:ext uri="{9D8B030D-6E8A-4147-A177-3AD203B41FA5}">
                      <a16:colId xmlns:a16="http://schemas.microsoft.com/office/drawing/2014/main" val="2462597606"/>
                    </a:ext>
                  </a:extLst>
                </a:gridCol>
                <a:gridCol w="693138">
                  <a:extLst>
                    <a:ext uri="{9D8B030D-6E8A-4147-A177-3AD203B41FA5}">
                      <a16:colId xmlns:a16="http://schemas.microsoft.com/office/drawing/2014/main" val="3504671292"/>
                    </a:ext>
                  </a:extLst>
                </a:gridCol>
                <a:gridCol w="693138">
                  <a:extLst>
                    <a:ext uri="{9D8B030D-6E8A-4147-A177-3AD203B41FA5}">
                      <a16:colId xmlns:a16="http://schemas.microsoft.com/office/drawing/2014/main" val="542711128"/>
                    </a:ext>
                  </a:extLst>
                </a:gridCol>
              </a:tblGrid>
              <a:tr h="1519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450727"/>
                  </a:ext>
                </a:extLst>
              </a:tr>
              <a:tr h="1519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7265325"/>
                  </a:ext>
                </a:extLst>
              </a:tr>
              <a:tr h="1519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2702414"/>
                  </a:ext>
                </a:extLst>
              </a:tr>
              <a:tr h="1519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3178502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DC369788-AEBB-40F9-AC72-5C6B12783D67}"/>
              </a:ext>
            </a:extLst>
          </p:cNvPr>
          <p:cNvSpPr txBox="1"/>
          <p:nvPr/>
        </p:nvSpPr>
        <p:spPr>
          <a:xfrm>
            <a:off x="9831103" y="6292318"/>
            <a:ext cx="2214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(Sentiment graph)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E142630E-2783-472E-895F-1457214995BF}"/>
              </a:ext>
            </a:extLst>
          </p:cNvPr>
          <p:cNvSpPr/>
          <p:nvPr/>
        </p:nvSpPr>
        <p:spPr>
          <a:xfrm>
            <a:off x="8654811" y="5573874"/>
            <a:ext cx="594911" cy="506069"/>
          </a:xfrm>
          <a:prstGeom prst="rightArrow">
            <a:avLst/>
          </a:prstGeom>
          <a:solidFill>
            <a:srgbClr val="FFFF00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2AEBC07-D16D-4B07-97A2-D2B09D1C5024}"/>
              </a:ext>
            </a:extLst>
          </p:cNvPr>
          <p:cNvSpPr/>
          <p:nvPr/>
        </p:nvSpPr>
        <p:spPr>
          <a:xfrm>
            <a:off x="10724006" y="5088830"/>
            <a:ext cx="431284" cy="1210262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5" name="Picture 2" descr="TensorFlow Hub">
            <a:extLst>
              <a:ext uri="{FF2B5EF4-FFF2-40B4-BE49-F238E27FC236}">
                <a16:creationId xmlns:a16="http://schemas.microsoft.com/office/drawing/2014/main" id="{1870E876-7E76-4603-996B-38936ED85D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8455" y="4783140"/>
            <a:ext cx="1989375" cy="198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D7DBE6CC-F6BD-4C94-A1DC-CCCD17530C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7427" y="1820415"/>
            <a:ext cx="5797933" cy="1315638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88DF2853-304A-405C-9FA0-1DDBB11A4367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41A9486-77F7-43A7-9396-414611FE1EB2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4. Experiments – dataset</a:t>
            </a:r>
          </a:p>
        </p:txBody>
      </p:sp>
    </p:spTree>
    <p:extLst>
      <p:ext uri="{BB962C8B-B14F-4D97-AF65-F5344CB8AC3E}">
        <p14:creationId xmlns:p14="http://schemas.microsoft.com/office/powerpoint/2010/main" val="34341172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135;p32">
            <a:extLst>
              <a:ext uri="{FF2B5EF4-FFF2-40B4-BE49-F238E27FC236}">
                <a16:creationId xmlns:a16="http://schemas.microsoft.com/office/drawing/2014/main" id="{F567598E-736F-4DBC-B66A-AE741426C63C}"/>
              </a:ext>
            </a:extLst>
          </p:cNvPr>
          <p:cNvSpPr txBox="1"/>
          <p:nvPr/>
        </p:nvSpPr>
        <p:spPr>
          <a:xfrm>
            <a:off x="1" y="1052552"/>
            <a:ext cx="12191999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BERT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Learning data for emotion analysis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The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sentiment labels 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0 – anger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1 – fear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2 – joy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82E6BFD-D33F-4625-A1FD-C9A419B6D4E9}"/>
              </a:ext>
            </a:extLst>
          </p:cNvPr>
          <p:cNvSpPr/>
          <p:nvPr/>
        </p:nvSpPr>
        <p:spPr>
          <a:xfrm>
            <a:off x="0" y="4738122"/>
            <a:ext cx="12192000" cy="20794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568809-9066-4076-99D9-4D4BF990DD35}"/>
              </a:ext>
            </a:extLst>
          </p:cNvPr>
          <p:cNvSpPr txBox="1"/>
          <p:nvPr/>
        </p:nvSpPr>
        <p:spPr>
          <a:xfrm>
            <a:off x="262453" y="5501980"/>
            <a:ext cx="2467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Uma Thurman as Medusa, the gorgon with a coiffure of writhing snakes and stone-inducing hypnotic gaze is one of the highlights of this bewitching fantasy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D7FF8E09-C5C9-42E5-8BF5-A7AFB2F8BD32}"/>
              </a:ext>
            </a:extLst>
          </p:cNvPr>
          <p:cNvSpPr/>
          <p:nvPr/>
        </p:nvSpPr>
        <p:spPr>
          <a:xfrm>
            <a:off x="2778020" y="5573874"/>
            <a:ext cx="594911" cy="506069"/>
          </a:xfrm>
          <a:prstGeom prst="rightArrow">
            <a:avLst/>
          </a:prstGeom>
          <a:solidFill>
            <a:srgbClr val="FFFF00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344799-89D7-4038-8AA6-2BEAB961AB3D}"/>
              </a:ext>
            </a:extLst>
          </p:cNvPr>
          <p:cNvSpPr txBox="1"/>
          <p:nvPr/>
        </p:nvSpPr>
        <p:spPr>
          <a:xfrm>
            <a:off x="6849201" y="5608563"/>
            <a:ext cx="15821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Emotion value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9778C861-DE94-4D0C-8EDA-8A3A6A63A8F6}"/>
              </a:ext>
            </a:extLst>
          </p:cNvPr>
          <p:cNvSpPr/>
          <p:nvPr/>
        </p:nvSpPr>
        <p:spPr>
          <a:xfrm>
            <a:off x="6187427" y="5573874"/>
            <a:ext cx="594911" cy="506069"/>
          </a:xfrm>
          <a:prstGeom prst="rightArrow">
            <a:avLst/>
          </a:prstGeom>
          <a:solidFill>
            <a:srgbClr val="FFFF00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07391E3-F12F-4F26-845C-797E467FE75C}"/>
              </a:ext>
            </a:extLst>
          </p:cNvPr>
          <p:cNvSpPr txBox="1"/>
          <p:nvPr/>
        </p:nvSpPr>
        <p:spPr>
          <a:xfrm>
            <a:off x="143741" y="4952921"/>
            <a:ext cx="2355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00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Review data</a:t>
            </a:r>
            <a:endParaRPr lang="ko-KR" altLang="en-US" sz="3600" b="1" dirty="0">
              <a:solidFill>
                <a:srgbClr val="0000F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0748A59-D288-406A-88EC-040919559A87}"/>
              </a:ext>
            </a:extLst>
          </p:cNvPr>
          <p:cNvSpPr txBox="1"/>
          <p:nvPr/>
        </p:nvSpPr>
        <p:spPr>
          <a:xfrm>
            <a:off x="5866548" y="5011234"/>
            <a:ext cx="3547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00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Result</a:t>
            </a:r>
            <a:endParaRPr lang="ko-KR" altLang="en-US" sz="3600" b="1" dirty="0">
              <a:solidFill>
                <a:srgbClr val="0000F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1E6B2462-C350-4117-BB74-8C2EB261E4B7}"/>
              </a:ext>
            </a:extLst>
          </p:cNvPr>
          <p:cNvGraphicFramePr>
            <a:graphicFrameLocks noGrp="1"/>
          </p:cNvGraphicFramePr>
          <p:nvPr/>
        </p:nvGraphicFramePr>
        <p:xfrm>
          <a:off x="9905611" y="5088830"/>
          <a:ext cx="2079414" cy="12192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93138">
                  <a:extLst>
                    <a:ext uri="{9D8B030D-6E8A-4147-A177-3AD203B41FA5}">
                      <a16:colId xmlns:a16="http://schemas.microsoft.com/office/drawing/2014/main" val="2462597606"/>
                    </a:ext>
                  </a:extLst>
                </a:gridCol>
                <a:gridCol w="693138">
                  <a:extLst>
                    <a:ext uri="{9D8B030D-6E8A-4147-A177-3AD203B41FA5}">
                      <a16:colId xmlns:a16="http://schemas.microsoft.com/office/drawing/2014/main" val="3504671292"/>
                    </a:ext>
                  </a:extLst>
                </a:gridCol>
                <a:gridCol w="693138">
                  <a:extLst>
                    <a:ext uri="{9D8B030D-6E8A-4147-A177-3AD203B41FA5}">
                      <a16:colId xmlns:a16="http://schemas.microsoft.com/office/drawing/2014/main" val="542711128"/>
                    </a:ext>
                  </a:extLst>
                </a:gridCol>
              </a:tblGrid>
              <a:tr h="1519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450727"/>
                  </a:ext>
                </a:extLst>
              </a:tr>
              <a:tr h="1519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7265325"/>
                  </a:ext>
                </a:extLst>
              </a:tr>
              <a:tr h="1519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2702414"/>
                  </a:ext>
                </a:extLst>
              </a:tr>
              <a:tr h="1519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3178502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DC369788-AEBB-40F9-AC72-5C6B12783D67}"/>
              </a:ext>
            </a:extLst>
          </p:cNvPr>
          <p:cNvSpPr txBox="1"/>
          <p:nvPr/>
        </p:nvSpPr>
        <p:spPr>
          <a:xfrm>
            <a:off x="9831103" y="6292318"/>
            <a:ext cx="2214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(Sentiment graph)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E142630E-2783-472E-895F-1457214995BF}"/>
              </a:ext>
            </a:extLst>
          </p:cNvPr>
          <p:cNvSpPr/>
          <p:nvPr/>
        </p:nvSpPr>
        <p:spPr>
          <a:xfrm>
            <a:off x="8654811" y="5573874"/>
            <a:ext cx="594911" cy="506069"/>
          </a:xfrm>
          <a:prstGeom prst="rightArrow">
            <a:avLst/>
          </a:prstGeom>
          <a:solidFill>
            <a:srgbClr val="FFFF00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2AEBC07-D16D-4B07-97A2-D2B09D1C5024}"/>
              </a:ext>
            </a:extLst>
          </p:cNvPr>
          <p:cNvSpPr/>
          <p:nvPr/>
        </p:nvSpPr>
        <p:spPr>
          <a:xfrm>
            <a:off x="10724006" y="5088830"/>
            <a:ext cx="431284" cy="1210262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5" name="Picture 2" descr="TensorFlow Hub">
            <a:extLst>
              <a:ext uri="{FF2B5EF4-FFF2-40B4-BE49-F238E27FC236}">
                <a16:creationId xmlns:a16="http://schemas.microsoft.com/office/drawing/2014/main" id="{1870E876-7E76-4603-996B-38936ED85D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8455" y="4783140"/>
            <a:ext cx="1989375" cy="198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B31C47C-F8B9-47BC-AE18-56B857F752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5892" y="2004608"/>
            <a:ext cx="5049133" cy="161700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A05CF1D-7DC6-4D0D-8DAA-25A64EB98FDE}"/>
              </a:ext>
            </a:extLst>
          </p:cNvPr>
          <p:cNvSpPr txBox="1"/>
          <p:nvPr/>
        </p:nvSpPr>
        <p:spPr>
          <a:xfrm>
            <a:off x="2499359" y="2430487"/>
            <a:ext cx="2686923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 – love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 – sadness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5 - surprise 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5D93B05-0BAA-4BB1-9569-15D13A63713A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CB323E6-06AF-4B44-9301-FD4B6BABE88C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4. Experiments – dataset</a:t>
            </a:r>
          </a:p>
        </p:txBody>
      </p:sp>
    </p:spTree>
    <p:extLst>
      <p:ext uri="{BB962C8B-B14F-4D97-AF65-F5344CB8AC3E}">
        <p14:creationId xmlns:p14="http://schemas.microsoft.com/office/powerpoint/2010/main" val="16873160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4. Experimental Table</a:t>
            </a:r>
          </a:p>
        </p:txBody>
      </p:sp>
      <p:sp>
        <p:nvSpPr>
          <p:cNvPr id="21" name="Google Shape;135;p32">
            <a:extLst>
              <a:ext uri="{FF2B5EF4-FFF2-40B4-BE49-F238E27FC236}">
                <a16:creationId xmlns:a16="http://schemas.microsoft.com/office/drawing/2014/main" id="{F567598E-736F-4DBC-B66A-AE741426C63C}"/>
              </a:ext>
            </a:extLst>
          </p:cNvPr>
          <p:cNvSpPr txBox="1"/>
          <p:nvPr/>
        </p:nvSpPr>
        <p:spPr>
          <a:xfrm>
            <a:off x="1" y="1093018"/>
            <a:ext cx="12191999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Result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Graph type : Rating, Sentiment, Emotion + Meta </a:t>
            </a:r>
            <a:r>
              <a:rPr lang="en-US" altLang="ko-KR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informaion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Data : 60%(rating, review)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4B88B68A-C495-40E3-8692-FFF5DE8E59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83576"/>
              </p:ext>
            </p:extLst>
          </p:nvPr>
        </p:nvGraphicFramePr>
        <p:xfrm>
          <a:off x="1053253" y="2338474"/>
          <a:ext cx="10085493" cy="433987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521374">
                  <a:extLst>
                    <a:ext uri="{9D8B030D-6E8A-4147-A177-3AD203B41FA5}">
                      <a16:colId xmlns:a16="http://schemas.microsoft.com/office/drawing/2014/main" val="4008499988"/>
                    </a:ext>
                  </a:extLst>
                </a:gridCol>
                <a:gridCol w="2315470">
                  <a:extLst>
                    <a:ext uri="{9D8B030D-6E8A-4147-A177-3AD203B41FA5}">
                      <a16:colId xmlns:a16="http://schemas.microsoft.com/office/drawing/2014/main" val="1529522428"/>
                    </a:ext>
                  </a:extLst>
                </a:gridCol>
                <a:gridCol w="1519938">
                  <a:extLst>
                    <a:ext uri="{9D8B030D-6E8A-4147-A177-3AD203B41FA5}">
                      <a16:colId xmlns:a16="http://schemas.microsoft.com/office/drawing/2014/main" val="1971766107"/>
                    </a:ext>
                  </a:extLst>
                </a:gridCol>
                <a:gridCol w="3728711">
                  <a:extLst>
                    <a:ext uri="{9D8B030D-6E8A-4147-A177-3AD203B41FA5}">
                      <a16:colId xmlns:a16="http://schemas.microsoft.com/office/drawing/2014/main" val="2794507224"/>
                    </a:ext>
                  </a:extLst>
                </a:gridCol>
              </a:tblGrid>
              <a:tr h="5376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Type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Method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RMSE/MAE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Data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0208645"/>
                  </a:ext>
                </a:extLst>
              </a:tr>
              <a:tr h="11504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Baselines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CF</a:t>
                      </a: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MF: SVD, SVD++</a:t>
                      </a: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FM</a:t>
                      </a: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NCF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Low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Rating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7439719"/>
                  </a:ext>
                </a:extLst>
              </a:tr>
              <a:tr h="11504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Graph 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(in general)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GCMC</a:t>
                      </a: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IGMC</a:t>
                      </a: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IMC-GAE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Middle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Rating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2368754"/>
                  </a:ext>
                </a:extLst>
              </a:tr>
              <a:tr h="353983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Graph 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(our model)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GCMC + </a:t>
                      </a:r>
                      <a:r>
                        <a:rPr lang="en-US" altLang="ko-KR" dirty="0">
                          <a:solidFill>
                            <a:srgbClr val="0000FF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“</a:t>
                      </a:r>
                      <a:r>
                        <a:rPr lang="en-US" altLang="ko-KR" dirty="0">
                          <a:solidFill>
                            <a:srgbClr val="0000FF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novelty”</a:t>
                      </a:r>
                      <a:endParaRPr lang="ko-KR" altLang="en-US" dirty="0">
                        <a:solidFill>
                          <a:srgbClr val="0000FF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High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Rating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84024414"/>
                  </a:ext>
                </a:extLst>
              </a:tr>
              <a:tr h="35398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Rating + Sentiment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7508388"/>
                  </a:ext>
                </a:extLst>
              </a:tr>
              <a:tr h="35398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Rating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+ Emotion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538800"/>
                  </a:ext>
                </a:extLst>
              </a:tr>
              <a:tr h="35398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Rating + Sentiment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+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Emotion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5418939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05B0563F-7AF4-425C-86E9-5E128EF05F9C}"/>
              </a:ext>
            </a:extLst>
          </p:cNvPr>
          <p:cNvSpPr/>
          <p:nvPr/>
        </p:nvSpPr>
        <p:spPr>
          <a:xfrm>
            <a:off x="5879254" y="2275840"/>
            <a:ext cx="1551093" cy="4490720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230DC4-97D0-46A5-9FB1-7F1837315071}"/>
              </a:ext>
            </a:extLst>
          </p:cNvPr>
          <p:cNvSpPr txBox="1"/>
          <p:nvPr/>
        </p:nvSpPr>
        <p:spPr>
          <a:xfrm>
            <a:off x="5831840" y="1840728"/>
            <a:ext cx="1645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Ideal result</a:t>
            </a:r>
            <a:endParaRPr lang="ko-KR" altLang="en-US" sz="2000" dirty="0">
              <a:solidFill>
                <a:srgbClr val="FF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7051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4470401" y="1334041"/>
            <a:ext cx="101599" cy="420346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848F9248-6282-4C28-A538-6062955AA16D}"/>
              </a:ext>
            </a:extLst>
          </p:cNvPr>
          <p:cNvGrpSpPr/>
          <p:nvPr/>
        </p:nvGrpSpPr>
        <p:grpSpPr>
          <a:xfrm>
            <a:off x="4982456" y="1327268"/>
            <a:ext cx="2929480" cy="646331"/>
            <a:chOff x="5171440" y="882070"/>
            <a:chExt cx="2929480" cy="646331"/>
          </a:xfrm>
        </p:grpSpPr>
        <p:sp>
          <p:nvSpPr>
            <p:cNvPr id="2" name="TextBox 1"/>
            <p:cNvSpPr txBox="1"/>
            <p:nvPr/>
          </p:nvSpPr>
          <p:spPr>
            <a:xfrm>
              <a:off x="5171440" y="882070"/>
              <a:ext cx="4716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1</a:t>
              </a:r>
              <a:endParaRPr lang="ko-KR" altLang="en-US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053500" y="974402"/>
              <a:ext cx="204742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b="1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Introduction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902E499E-A22D-4115-818A-274C38005BCD}"/>
              </a:ext>
            </a:extLst>
          </p:cNvPr>
          <p:cNvGrpSpPr/>
          <p:nvPr/>
        </p:nvGrpSpPr>
        <p:grpSpPr>
          <a:xfrm>
            <a:off x="2068585" y="2433320"/>
            <a:ext cx="1991360" cy="1991360"/>
            <a:chOff x="2194560" y="2433320"/>
            <a:chExt cx="1991360" cy="1991360"/>
          </a:xfrm>
        </p:grpSpPr>
        <p:sp>
          <p:nvSpPr>
            <p:cNvPr id="6" name="타원 5"/>
            <p:cNvSpPr/>
            <p:nvPr/>
          </p:nvSpPr>
          <p:spPr>
            <a:xfrm>
              <a:off x="2194560" y="2433320"/>
              <a:ext cx="1991360" cy="1991360"/>
            </a:xfrm>
            <a:prstGeom prst="ellipse">
              <a:avLst/>
            </a:prstGeom>
            <a:solidFill>
              <a:srgbClr val="067A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F84E9BE-A9D9-416C-B96E-425E6202B60D}"/>
                </a:ext>
              </a:extLst>
            </p:cNvPr>
            <p:cNvSpPr txBox="1"/>
            <p:nvPr/>
          </p:nvSpPr>
          <p:spPr>
            <a:xfrm>
              <a:off x="2392591" y="3105834"/>
              <a:ext cx="159531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INDEX</a:t>
              </a:r>
              <a:endParaRPr lang="ko-KR" altLang="en-US" sz="3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FB0727E2-0205-4290-ADF0-06AE17A0D21B}"/>
              </a:ext>
            </a:extLst>
          </p:cNvPr>
          <p:cNvGrpSpPr/>
          <p:nvPr/>
        </p:nvGrpSpPr>
        <p:grpSpPr>
          <a:xfrm>
            <a:off x="4982456" y="2051377"/>
            <a:ext cx="3082406" cy="646331"/>
            <a:chOff x="5171440" y="882070"/>
            <a:chExt cx="3082406" cy="646331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4984844-5730-4DA4-93F5-8CD1CC4F5A06}"/>
                </a:ext>
              </a:extLst>
            </p:cNvPr>
            <p:cNvSpPr txBox="1"/>
            <p:nvPr/>
          </p:nvSpPr>
          <p:spPr>
            <a:xfrm>
              <a:off x="5171440" y="882070"/>
              <a:ext cx="4716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2</a:t>
              </a:r>
              <a:endParaRPr lang="ko-KR" altLang="en-US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738960A-9A9C-477E-B3A9-0174A49CA10C}"/>
                </a:ext>
              </a:extLst>
            </p:cNvPr>
            <p:cNvSpPr txBox="1"/>
            <p:nvPr/>
          </p:nvSpPr>
          <p:spPr>
            <a:xfrm>
              <a:off x="6053500" y="974402"/>
              <a:ext cx="22003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b="1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Related Work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8579B87-C52A-498D-B587-DA1AD642862E}"/>
              </a:ext>
            </a:extLst>
          </p:cNvPr>
          <p:cNvGrpSpPr/>
          <p:nvPr/>
        </p:nvGrpSpPr>
        <p:grpSpPr>
          <a:xfrm>
            <a:off x="4982456" y="2772518"/>
            <a:ext cx="3497757" cy="646331"/>
            <a:chOff x="5171440" y="882070"/>
            <a:chExt cx="3497757" cy="64633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EABD012-6A78-45BE-AE2C-E56AA4DC4EDF}"/>
                </a:ext>
              </a:extLst>
            </p:cNvPr>
            <p:cNvSpPr txBox="1"/>
            <p:nvPr/>
          </p:nvSpPr>
          <p:spPr>
            <a:xfrm>
              <a:off x="5171440" y="882070"/>
              <a:ext cx="4716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3</a:t>
              </a:r>
              <a:endParaRPr lang="ko-KR" altLang="en-US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FF9FF36-D37E-48F2-8B0D-C9B5BB0E51DA}"/>
                </a:ext>
              </a:extLst>
            </p:cNvPr>
            <p:cNvSpPr txBox="1"/>
            <p:nvPr/>
          </p:nvSpPr>
          <p:spPr>
            <a:xfrm>
              <a:off x="6053500" y="974402"/>
              <a:ext cx="26156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b="1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Methodologies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84A7E63-34FC-4A5F-B8C9-00937A2C29B1}"/>
              </a:ext>
            </a:extLst>
          </p:cNvPr>
          <p:cNvGrpSpPr/>
          <p:nvPr/>
        </p:nvGrpSpPr>
        <p:grpSpPr>
          <a:xfrm>
            <a:off x="4982456" y="3493659"/>
            <a:ext cx="2953461" cy="646331"/>
            <a:chOff x="5171440" y="882070"/>
            <a:chExt cx="2953461" cy="64633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708B5A5-C29D-4F4D-AB3D-94FF0AB45C0E}"/>
                </a:ext>
              </a:extLst>
            </p:cNvPr>
            <p:cNvSpPr txBox="1"/>
            <p:nvPr/>
          </p:nvSpPr>
          <p:spPr>
            <a:xfrm>
              <a:off x="5171440" y="882070"/>
              <a:ext cx="4716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4</a:t>
              </a:r>
              <a:endParaRPr lang="ko-KR" altLang="en-US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71A6A27-F528-4005-B837-E8C635326A86}"/>
                </a:ext>
              </a:extLst>
            </p:cNvPr>
            <p:cNvSpPr txBox="1"/>
            <p:nvPr/>
          </p:nvSpPr>
          <p:spPr>
            <a:xfrm>
              <a:off x="6053500" y="974402"/>
              <a:ext cx="207140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b="1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Experiments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F448635A-F8E6-4011-B6A6-5FAE895335F9}"/>
              </a:ext>
            </a:extLst>
          </p:cNvPr>
          <p:cNvGrpSpPr/>
          <p:nvPr/>
        </p:nvGrpSpPr>
        <p:grpSpPr>
          <a:xfrm>
            <a:off x="4982456" y="4218405"/>
            <a:ext cx="2166386" cy="646331"/>
            <a:chOff x="5171440" y="882070"/>
            <a:chExt cx="2166386" cy="646331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C22BDE9-3C9C-46DD-B8CB-402DDB34AC2E}"/>
                </a:ext>
              </a:extLst>
            </p:cNvPr>
            <p:cNvSpPr txBox="1"/>
            <p:nvPr/>
          </p:nvSpPr>
          <p:spPr>
            <a:xfrm>
              <a:off x="5171440" y="882070"/>
              <a:ext cx="4716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5</a:t>
              </a:r>
              <a:endParaRPr lang="ko-KR" altLang="en-US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841D2F2-0E7A-41B5-B3DB-8DE0DA75B218}"/>
                </a:ext>
              </a:extLst>
            </p:cNvPr>
            <p:cNvSpPr txBox="1"/>
            <p:nvPr/>
          </p:nvSpPr>
          <p:spPr>
            <a:xfrm>
              <a:off x="6053500" y="974402"/>
              <a:ext cx="12843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b="1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Results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874BD8BB-57A4-43F9-9E85-A435F522DC5C}"/>
              </a:ext>
            </a:extLst>
          </p:cNvPr>
          <p:cNvGrpSpPr/>
          <p:nvPr/>
        </p:nvGrpSpPr>
        <p:grpSpPr>
          <a:xfrm>
            <a:off x="4982456" y="4943151"/>
            <a:ext cx="2860615" cy="646331"/>
            <a:chOff x="5171440" y="882070"/>
            <a:chExt cx="2860615" cy="646331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767E841-7B34-4BF3-BF2D-ECDDA3DC9043}"/>
                </a:ext>
              </a:extLst>
            </p:cNvPr>
            <p:cNvSpPr txBox="1"/>
            <p:nvPr/>
          </p:nvSpPr>
          <p:spPr>
            <a:xfrm>
              <a:off x="5171440" y="882070"/>
              <a:ext cx="4716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6</a:t>
              </a:r>
              <a:endParaRPr lang="ko-KR" altLang="en-US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B6BA1FF-A960-4C76-98EB-8423B37C957E}"/>
                </a:ext>
              </a:extLst>
            </p:cNvPr>
            <p:cNvSpPr txBox="1"/>
            <p:nvPr/>
          </p:nvSpPr>
          <p:spPr>
            <a:xfrm>
              <a:off x="6053500" y="974402"/>
              <a:ext cx="19785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b="1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Conclusions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489433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080387" y="2921169"/>
            <a:ext cx="40312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83E9A14-2F63-44F2-BF21-3041702E54B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08C000-AA34-47A4-99EE-C6A3EB931B6B}"/>
              </a:ext>
            </a:extLst>
          </p:cNvPr>
          <p:cNvSpPr txBox="1"/>
          <p:nvPr/>
        </p:nvSpPr>
        <p:spPr>
          <a:xfrm>
            <a:off x="3945949" y="2884656"/>
            <a:ext cx="38683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5. Results</a:t>
            </a:r>
            <a:endParaRPr lang="ko-KR" altLang="en-US" sz="6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22026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35;p32">
            <a:extLst>
              <a:ext uri="{FF2B5EF4-FFF2-40B4-BE49-F238E27FC236}">
                <a16:creationId xmlns:a16="http://schemas.microsoft.com/office/drawing/2014/main" id="{263725F8-247F-4E72-9287-28C62C65E364}"/>
              </a:ext>
            </a:extLst>
          </p:cNvPr>
          <p:cNvSpPr txBox="1"/>
          <p:nvPr/>
        </p:nvSpPr>
        <p:spPr>
          <a:xfrm>
            <a:off x="1" y="1093018"/>
            <a:ext cx="12191999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Dataset</a:t>
            </a:r>
            <a:endParaRPr lang="en-US" altLang="ko-KR" sz="20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train/test 7:3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05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GCMC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Rating + Feature(X)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Rating + Feature(O: User, Movie) 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예정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8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Surprise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k=10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CF(user-based, item-based), MF(SVD, SVD++)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39255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5. Results – GNN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A2143E80-5821-4644-BC5C-17A6B1D024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0751879"/>
              </p:ext>
            </p:extLst>
          </p:nvPr>
        </p:nvGraphicFramePr>
        <p:xfrm>
          <a:off x="1385145" y="5382158"/>
          <a:ext cx="9421710" cy="117304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70285">
                  <a:extLst>
                    <a:ext uri="{9D8B030D-6E8A-4147-A177-3AD203B41FA5}">
                      <a16:colId xmlns:a16="http://schemas.microsoft.com/office/drawing/2014/main" val="1489256614"/>
                    </a:ext>
                  </a:extLst>
                </a:gridCol>
                <a:gridCol w="1570285">
                  <a:extLst>
                    <a:ext uri="{9D8B030D-6E8A-4147-A177-3AD203B41FA5}">
                      <a16:colId xmlns:a16="http://schemas.microsoft.com/office/drawing/2014/main" val="2854910512"/>
                    </a:ext>
                  </a:extLst>
                </a:gridCol>
                <a:gridCol w="1570285">
                  <a:extLst>
                    <a:ext uri="{9D8B030D-6E8A-4147-A177-3AD203B41FA5}">
                      <a16:colId xmlns:a16="http://schemas.microsoft.com/office/drawing/2014/main" val="593832869"/>
                    </a:ext>
                  </a:extLst>
                </a:gridCol>
                <a:gridCol w="1570285">
                  <a:extLst>
                    <a:ext uri="{9D8B030D-6E8A-4147-A177-3AD203B41FA5}">
                      <a16:colId xmlns:a16="http://schemas.microsoft.com/office/drawing/2014/main" val="782603655"/>
                    </a:ext>
                  </a:extLst>
                </a:gridCol>
                <a:gridCol w="1570285">
                  <a:extLst>
                    <a:ext uri="{9D8B030D-6E8A-4147-A177-3AD203B41FA5}">
                      <a16:colId xmlns:a16="http://schemas.microsoft.com/office/drawing/2014/main" val="3567676582"/>
                    </a:ext>
                  </a:extLst>
                </a:gridCol>
                <a:gridCol w="1570285">
                  <a:extLst>
                    <a:ext uri="{9D8B030D-6E8A-4147-A177-3AD203B41FA5}">
                      <a16:colId xmlns:a16="http://schemas.microsoft.com/office/drawing/2014/main" val="1376836120"/>
                    </a:ext>
                  </a:extLst>
                </a:gridCol>
              </a:tblGrid>
              <a:tr h="6837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CF</a:t>
                      </a:r>
                    </a:p>
                    <a:p>
                      <a:pPr algn="ctr" latinLnBrk="1"/>
                      <a:r>
                        <a:rPr lang="en-US" altLang="ko-KR" sz="18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(User-based)</a:t>
                      </a:r>
                      <a:endParaRPr lang="ko-KR" altLang="en-US" sz="18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CF</a:t>
                      </a:r>
                    </a:p>
                    <a:p>
                      <a:pPr algn="ctr" latinLnBrk="1"/>
                      <a:r>
                        <a:rPr lang="en-US" altLang="ko-KR" sz="18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(Item-based)</a:t>
                      </a:r>
                      <a:endParaRPr lang="ko-KR" altLang="en-US" sz="18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SVD++</a:t>
                      </a:r>
                      <a:endParaRPr lang="ko-KR" altLang="en-US" sz="18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SVD</a:t>
                      </a:r>
                      <a:endParaRPr lang="ko-KR" altLang="en-US" sz="18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GCMC</a:t>
                      </a:r>
                    </a:p>
                    <a:p>
                      <a:pPr algn="ctr" latinLnBrk="1"/>
                      <a:r>
                        <a:rPr lang="en-US" altLang="ko-KR" sz="18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(Feature X)</a:t>
                      </a:r>
                      <a:endParaRPr lang="ko-KR" altLang="en-US" sz="18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GCMC</a:t>
                      </a:r>
                    </a:p>
                    <a:p>
                      <a:pPr algn="ctr" latinLnBrk="1"/>
                      <a:r>
                        <a:rPr lang="en-US" altLang="ko-KR" sz="18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(Feature O)</a:t>
                      </a:r>
                      <a:endParaRPr lang="ko-KR" altLang="en-US" sz="18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5103607"/>
                  </a:ext>
                </a:extLst>
              </a:tr>
              <a:tr h="4893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0.6984</a:t>
                      </a:r>
                      <a:endParaRPr lang="ko-KR" altLang="en-US" sz="18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0.8396</a:t>
                      </a:r>
                      <a:endParaRPr lang="ko-KR" altLang="en-US" sz="18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0.7173</a:t>
                      </a:r>
                      <a:endParaRPr lang="ko-KR" altLang="en-US" sz="18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0.7189</a:t>
                      </a:r>
                      <a:endParaRPr lang="ko-KR" altLang="en-US" sz="18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rgbClr val="FF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0.8010</a:t>
                      </a:r>
                      <a:endParaRPr lang="ko-KR" altLang="en-US" sz="1800" dirty="0">
                        <a:solidFill>
                          <a:srgbClr val="FF0000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endParaRPr lang="ko-KR" altLang="en-US" sz="18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5406727"/>
                  </a:ext>
                </a:extLst>
              </a:tr>
            </a:tbl>
          </a:graphicData>
        </a:graphic>
      </p:graphicFrame>
      <p:pic>
        <p:nvPicPr>
          <p:cNvPr id="2" name="그림 1">
            <a:extLst>
              <a:ext uri="{FF2B5EF4-FFF2-40B4-BE49-F238E27FC236}">
                <a16:creationId xmlns:a16="http://schemas.microsoft.com/office/drawing/2014/main" id="{0A15B54A-64C1-4634-B427-14E9E2D370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5438" y="1212027"/>
            <a:ext cx="4418855" cy="339571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ABF9C6A-B4F0-461D-BFD8-18D6ED526CDE}"/>
              </a:ext>
            </a:extLst>
          </p:cNvPr>
          <p:cNvSpPr txBox="1"/>
          <p:nvPr/>
        </p:nvSpPr>
        <p:spPr>
          <a:xfrm>
            <a:off x="8546465" y="4574476"/>
            <a:ext cx="233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 Rating Scaling &gt;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368C03F-D7E1-4BDD-BBBA-FBA95757E8A2}"/>
              </a:ext>
            </a:extLst>
          </p:cNvPr>
          <p:cNvSpPr/>
          <p:nvPr/>
        </p:nvSpPr>
        <p:spPr>
          <a:xfrm>
            <a:off x="7525757" y="1618827"/>
            <a:ext cx="4368215" cy="31834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3448305-961B-4CBE-8075-0411117932AA}"/>
              </a:ext>
            </a:extLst>
          </p:cNvPr>
          <p:cNvSpPr/>
          <p:nvPr/>
        </p:nvSpPr>
        <p:spPr>
          <a:xfrm>
            <a:off x="10688320" y="2903128"/>
            <a:ext cx="440265" cy="167134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63980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080387" y="2921169"/>
            <a:ext cx="40312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83E9A14-2F63-44F2-BF21-3041702E54B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08C000-AA34-47A4-99EE-C6A3EB931B6B}"/>
              </a:ext>
            </a:extLst>
          </p:cNvPr>
          <p:cNvSpPr txBox="1"/>
          <p:nvPr/>
        </p:nvSpPr>
        <p:spPr>
          <a:xfrm>
            <a:off x="3255518" y="2921168"/>
            <a:ext cx="560794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6. Conclusions</a:t>
            </a:r>
            <a:endParaRPr lang="ko-KR" altLang="en-US" sz="6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74206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35;p32">
            <a:extLst>
              <a:ext uri="{FF2B5EF4-FFF2-40B4-BE49-F238E27FC236}">
                <a16:creationId xmlns:a16="http://schemas.microsoft.com/office/drawing/2014/main" id="{263725F8-247F-4E72-9287-28C62C65E364}"/>
              </a:ext>
            </a:extLst>
          </p:cNvPr>
          <p:cNvSpPr txBox="1"/>
          <p:nvPr/>
        </p:nvSpPr>
        <p:spPr>
          <a:xfrm>
            <a:off x="1" y="1093018"/>
            <a:ext cx="12191999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r>
              <a:rPr lang="en-US" altLang="ko-KR" sz="2000" dirty="0">
                <a:solidFill>
                  <a:srgbClr val="0000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Movie Experience(MX)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can be used for personalized recommendations.</a:t>
            </a:r>
          </a:p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The graph reflects the </a:t>
            </a:r>
            <a:r>
              <a:rPr lang="en-US" altLang="ko-KR" sz="2000" dirty="0">
                <a:solidFill>
                  <a:srgbClr val="0000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relational information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between users and items.</a:t>
            </a:r>
          </a:p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r>
              <a:rPr lang="en-US" altLang="ko-KR" sz="2000" dirty="0">
                <a:solidFill>
                  <a:srgbClr val="0000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GNN-based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recommendation is better than traditional methods.</a:t>
            </a:r>
          </a:p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Recommendations</a:t>
            </a:r>
            <a:r>
              <a:rPr lang="en-US" altLang="ko-KR" sz="2000" dirty="0">
                <a:solidFill>
                  <a:srgbClr val="0000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reflecting sentiment/emotion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data improve rating prediction. </a:t>
            </a:r>
          </a:p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endParaRPr lang="en-US" altLang="ko-KR" sz="20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39255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6. Conclusions</a:t>
            </a:r>
          </a:p>
        </p:txBody>
      </p:sp>
    </p:spTree>
    <p:extLst>
      <p:ext uri="{BB962C8B-B14F-4D97-AF65-F5344CB8AC3E}">
        <p14:creationId xmlns:p14="http://schemas.microsoft.com/office/powerpoint/2010/main" val="41016603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080387" y="2921169"/>
            <a:ext cx="40312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83E9A14-2F63-44F2-BF21-3041702E54B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08C000-AA34-47A4-99EE-C6A3EB931B6B}"/>
              </a:ext>
            </a:extLst>
          </p:cNvPr>
          <p:cNvSpPr txBox="1"/>
          <p:nvPr/>
        </p:nvSpPr>
        <p:spPr>
          <a:xfrm>
            <a:off x="4970731" y="2921168"/>
            <a:ext cx="217752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To do</a:t>
            </a:r>
            <a:endParaRPr lang="ko-KR" altLang="en-US" sz="6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58881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35;p32">
            <a:extLst>
              <a:ext uri="{FF2B5EF4-FFF2-40B4-BE49-F238E27FC236}">
                <a16:creationId xmlns:a16="http://schemas.microsoft.com/office/drawing/2014/main" id="{263725F8-247F-4E72-9287-28C62C65E364}"/>
              </a:ext>
            </a:extLst>
          </p:cNvPr>
          <p:cNvSpPr txBox="1"/>
          <p:nvPr/>
        </p:nvSpPr>
        <p:spPr>
          <a:xfrm>
            <a:off x="1" y="1093018"/>
            <a:ext cx="12191999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GCMC </a:t>
            </a:r>
            <a:r>
              <a:rPr lang="ko-KR" altLang="en-US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점수 계산</a:t>
            </a:r>
            <a:endParaRPr lang="en-US" altLang="ko-KR" sz="15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914400" lvl="1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Regression</a:t>
            </a:r>
            <a:r>
              <a:rPr lang="ko-KR" altLang="en-US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으로 계산 후 </a:t>
            </a:r>
            <a:r>
              <a:rPr lang="en-US" altLang="ko-KR" sz="1500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rmse</a:t>
            </a:r>
            <a:r>
              <a:rPr lang="ko-KR" altLang="en-US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로 </a:t>
            </a: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score </a:t>
            </a:r>
            <a:r>
              <a:rPr lang="ko-KR" altLang="en-US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계산</a:t>
            </a:r>
            <a:endParaRPr lang="en-US" altLang="ko-KR" sz="15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914400" lvl="1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Ex) (1*0.1) + (2*0.2) + (3*0.3) + (4*0.1) + (5*0.3) = 3.3 </a:t>
            </a:r>
          </a:p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endParaRPr lang="en-US" altLang="ko-KR" sz="15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39255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To do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6DC5F01-9307-46AF-AC17-0A121E0CE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5171" y="2691969"/>
            <a:ext cx="9141657" cy="1352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373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35;p32">
            <a:extLst>
              <a:ext uri="{FF2B5EF4-FFF2-40B4-BE49-F238E27FC236}">
                <a16:creationId xmlns:a16="http://schemas.microsoft.com/office/drawing/2014/main" id="{263725F8-247F-4E72-9287-28C62C65E364}"/>
              </a:ext>
            </a:extLst>
          </p:cNvPr>
          <p:cNvSpPr txBox="1"/>
          <p:nvPr/>
        </p:nvSpPr>
        <p:spPr>
          <a:xfrm>
            <a:off x="1" y="1093018"/>
            <a:ext cx="12191999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GCMC </a:t>
            </a:r>
            <a:r>
              <a:rPr lang="ko-KR" altLang="en-US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결과 뽑기</a:t>
            </a:r>
            <a:endParaRPr lang="en-US" altLang="ko-KR" sz="15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914400" lvl="1" indent="-4572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Feature (O)</a:t>
            </a:r>
          </a:p>
          <a:p>
            <a:pPr marL="914400" lvl="1" indent="-4572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Sum of relation</a:t>
            </a:r>
          </a:p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Multi-layer embedding</a:t>
            </a:r>
          </a:p>
          <a:p>
            <a:pPr marL="914400" lvl="1" indent="-4572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Edge type : rating, sentiment, emotion</a:t>
            </a:r>
          </a:p>
          <a:p>
            <a:pPr marL="914400" lvl="1" indent="-4572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Edge feature : rating(label), feature(sentiment, emotion)</a:t>
            </a:r>
          </a:p>
          <a:p>
            <a:pPr marL="914400" lvl="1" indent="-4572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ko-KR" altLang="en-US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합치기</a:t>
            </a:r>
            <a:endParaRPr lang="en-US" altLang="ko-KR" sz="15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371600" lvl="2" indent="-4572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5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Encoding</a:t>
            </a:r>
            <a:r>
              <a:rPr lang="ko-KR" altLang="en-US" sz="15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전 </a:t>
            </a:r>
            <a:r>
              <a:rPr lang="en-US" altLang="ko-KR" sz="15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: </a:t>
            </a:r>
            <a:r>
              <a:rPr lang="ko-KR" altLang="en-US" sz="15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병합 후 입력 </a:t>
            </a:r>
            <a:r>
              <a:rPr lang="en-US" altLang="ko-KR" sz="15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(Sum of relation)</a:t>
            </a:r>
          </a:p>
          <a:p>
            <a:pPr marL="1371600" lvl="2" indent="-4572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Encoding </a:t>
            </a:r>
            <a:r>
              <a:rPr lang="ko-KR" altLang="en-US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후 </a:t>
            </a: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: 3</a:t>
            </a:r>
            <a:r>
              <a:rPr lang="ko-KR" altLang="en-US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개의 인코딩 결과를 병합</a:t>
            </a:r>
            <a:endParaRPr lang="en-US" altLang="ko-KR" sz="15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371600" lvl="2" indent="-4572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Decoding </a:t>
            </a:r>
            <a:r>
              <a:rPr lang="ko-KR" altLang="en-US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후 </a:t>
            </a: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: 3</a:t>
            </a:r>
            <a:r>
              <a:rPr lang="ko-KR" altLang="en-US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개 결과 병합</a:t>
            </a:r>
            <a:endParaRPr lang="en-US" altLang="ko-KR" sz="15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Q&amp;A</a:t>
            </a:r>
          </a:p>
          <a:p>
            <a:pPr marL="914400" lvl="1" indent="-4572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500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Bigcomp</a:t>
            </a: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: </a:t>
            </a:r>
            <a:r>
              <a:rPr lang="ko-KR" altLang="en-US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성능 결과 어디까지 제출</a:t>
            </a: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? </a:t>
            </a:r>
            <a:r>
              <a:rPr lang="en-US" altLang="ko-KR" sz="15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Full paper (6</a:t>
            </a:r>
            <a:r>
              <a:rPr lang="ko-KR" altLang="en-US" sz="15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장</a:t>
            </a:r>
            <a:r>
              <a:rPr lang="en-US" altLang="ko-KR" sz="15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)</a:t>
            </a:r>
          </a:p>
          <a:p>
            <a:pPr marL="914400" lvl="1" indent="-4572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Train/Valid/Test set</a:t>
            </a:r>
            <a:r>
              <a:rPr lang="ko-KR" altLang="en-US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을 동일하게 해야 하는지</a:t>
            </a: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? K-fold, </a:t>
            </a:r>
            <a:r>
              <a:rPr lang="ko-KR" altLang="en-US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여러 번 테스트</a:t>
            </a: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? </a:t>
            </a:r>
            <a:r>
              <a:rPr lang="ko-KR" altLang="en-US" sz="10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동일한 데이터를 여러 번 뽑아서 좋은 결과로 쓰기 </a:t>
            </a:r>
            <a:r>
              <a:rPr lang="en-US" altLang="ko-KR" sz="10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(ex- 5</a:t>
            </a:r>
            <a:r>
              <a:rPr lang="ko-KR" altLang="en-US" sz="10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번 정도 데이터셋 뽑기</a:t>
            </a:r>
            <a:r>
              <a:rPr lang="en-US" altLang="ko-KR" sz="10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)</a:t>
            </a:r>
            <a:endParaRPr lang="en-US" altLang="ko-KR" sz="15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914400" lvl="1" indent="-4572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Score </a:t>
            </a:r>
            <a:r>
              <a:rPr lang="ko-KR" altLang="en-US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계산  </a:t>
            </a: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: RMSE(</a:t>
            </a:r>
            <a:r>
              <a:rPr lang="ko-KR" altLang="en-US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기존 진행</a:t>
            </a: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), MPE(</a:t>
            </a:r>
            <a:r>
              <a:rPr lang="ko-KR" altLang="en-US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추가 진행</a:t>
            </a: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)</a:t>
            </a:r>
          </a:p>
          <a:p>
            <a:pPr marL="914400" lvl="1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endParaRPr lang="en-US" altLang="ko-KR" sz="15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endParaRPr lang="en-US" altLang="ko-KR" sz="15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39255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To do</a:t>
            </a:r>
          </a:p>
        </p:txBody>
      </p:sp>
    </p:spTree>
    <p:extLst>
      <p:ext uri="{BB962C8B-B14F-4D97-AF65-F5344CB8AC3E}">
        <p14:creationId xmlns:p14="http://schemas.microsoft.com/office/powerpoint/2010/main" val="1977380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35;p32">
            <a:extLst>
              <a:ext uri="{FF2B5EF4-FFF2-40B4-BE49-F238E27FC236}">
                <a16:creationId xmlns:a16="http://schemas.microsoft.com/office/drawing/2014/main" id="{263725F8-247F-4E72-9287-28C62C65E364}"/>
              </a:ext>
            </a:extLst>
          </p:cNvPr>
          <p:cNvSpPr txBox="1"/>
          <p:nvPr/>
        </p:nvSpPr>
        <p:spPr>
          <a:xfrm>
            <a:off x="1" y="1166676"/>
            <a:ext cx="12191999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IEEE </a:t>
            </a:r>
            <a:r>
              <a:rPr lang="en-US" altLang="ko-KR" sz="2200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Bigcomp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2022</a:t>
            </a:r>
          </a:p>
          <a:p>
            <a:pPr marL="914400" lvl="1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MX </a:t>
            </a:r>
            <a:r>
              <a:rPr lang="ko-KR" altLang="en-US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개념 제안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개념은 없어도 </a:t>
            </a:r>
            <a:r>
              <a:rPr lang="en-US" altLang="ko-KR" u="sng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emotion, sentiment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를 동시에 고려하는 </a:t>
            </a:r>
            <a:r>
              <a:rPr lang="ko-KR" altLang="en-US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논문으로 </a:t>
            </a:r>
            <a:r>
              <a:rPr lang="en-US" altLang="ko-KR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introduction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채우기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914400" lvl="1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Emotion, sentiment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에 대한 정확한 정의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? </a:t>
            </a:r>
            <a:r>
              <a:rPr lang="ko-KR" altLang="en-US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혼동한 논문들 많음</a:t>
            </a:r>
            <a:r>
              <a:rPr lang="en-US" altLang="ko-KR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(</a:t>
            </a:r>
            <a:r>
              <a:rPr lang="ko-KR" altLang="en-US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논문 찾기</a:t>
            </a:r>
            <a:r>
              <a:rPr lang="en-US" altLang="ko-KR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)</a:t>
            </a:r>
          </a:p>
          <a:p>
            <a:pPr marL="914400" lvl="1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Bigcomp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를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Journal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에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reference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하기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914400" lvl="1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Journal</a:t>
            </a:r>
          </a:p>
          <a:p>
            <a:pPr marL="914400" lvl="1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IEEE Transactions on Consumer Electronics</a:t>
            </a:r>
          </a:p>
          <a:p>
            <a:pPr marL="914400" lvl="1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IEEE Transactions on Social ~~~~(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기준형님께 문의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)</a:t>
            </a:r>
          </a:p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endParaRPr lang="ko-KR" altLang="en-US" dirty="0"/>
          </a:p>
          <a:p>
            <a:pPr marL="914400" lvl="1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5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endParaRPr lang="en-US" altLang="ko-KR" sz="15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39255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To do</a:t>
            </a:r>
          </a:p>
        </p:txBody>
      </p:sp>
    </p:spTree>
    <p:extLst>
      <p:ext uri="{BB962C8B-B14F-4D97-AF65-F5344CB8AC3E}">
        <p14:creationId xmlns:p14="http://schemas.microsoft.com/office/powerpoint/2010/main" val="42939143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35;p32">
            <a:extLst>
              <a:ext uri="{FF2B5EF4-FFF2-40B4-BE49-F238E27FC236}">
                <a16:creationId xmlns:a16="http://schemas.microsoft.com/office/drawing/2014/main" id="{263725F8-247F-4E72-9287-28C62C65E364}"/>
              </a:ext>
            </a:extLst>
          </p:cNvPr>
          <p:cNvSpPr txBox="1"/>
          <p:nvPr/>
        </p:nvSpPr>
        <p:spPr>
          <a:xfrm>
            <a:off x="1" y="1166676"/>
            <a:ext cx="12191999" cy="57649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IEEE </a:t>
            </a:r>
            <a:r>
              <a:rPr lang="en-US" altLang="ko-KR" sz="2200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Bigcomp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2022</a:t>
            </a:r>
          </a:p>
          <a:p>
            <a:pPr marL="914400" lvl="1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동희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: </a:t>
            </a:r>
          </a:p>
          <a:p>
            <a:pPr marL="1371600" lvl="2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relation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이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sparse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한 경우에는 </a:t>
            </a:r>
            <a:r>
              <a:rPr lang="en-US" altLang="ko-KR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gcmc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가 </a:t>
            </a:r>
            <a:r>
              <a:rPr lang="en-US" altLang="ko-KR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cf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보다 좋은 성능을 낼 것이다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.</a:t>
            </a:r>
          </a:p>
          <a:p>
            <a:pPr marL="1371600" lvl="2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Rating</a:t>
            </a:r>
            <a:r>
              <a:rPr lang="ko-KR" altLang="en-US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을 </a:t>
            </a:r>
            <a:r>
              <a:rPr lang="en-US" altLang="ko-KR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numerical</a:t>
            </a:r>
            <a:r>
              <a:rPr lang="ko-KR" altLang="en-US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하지 않고 </a:t>
            </a:r>
            <a:r>
              <a:rPr lang="en-US" altLang="ko-KR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discrete</a:t>
            </a:r>
            <a:r>
              <a:rPr lang="ko-KR" altLang="en-US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한 개념으로 접근했는데</a:t>
            </a:r>
            <a:r>
              <a:rPr lang="en-US" altLang="ko-KR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,</a:t>
            </a:r>
            <a:r>
              <a:rPr lang="ko-KR" altLang="en-US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인접행렬에 </a:t>
            </a:r>
            <a:r>
              <a:rPr lang="en-US" altLang="ko-KR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binary</a:t>
            </a:r>
            <a:r>
              <a:rPr lang="ko-KR" altLang="en-US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가 아닌 </a:t>
            </a:r>
            <a:r>
              <a:rPr lang="en-US" altLang="ko-KR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‘</a:t>
            </a:r>
            <a:r>
              <a:rPr lang="ko-KR" altLang="en-US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연속 값</a:t>
            </a:r>
            <a:r>
              <a:rPr lang="en-US" altLang="ko-KR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’</a:t>
            </a:r>
            <a:r>
              <a:rPr lang="ko-KR" altLang="en-US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으로 넣는게 합리적이다</a:t>
            </a:r>
            <a:r>
              <a:rPr lang="en-US" altLang="ko-KR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.</a:t>
            </a:r>
          </a:p>
          <a:p>
            <a:pPr marL="1371600" lvl="2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r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을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rating(1~5) + “sentiment(1~5), emotion(1~6, categorical)” 3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개의 인접행렬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371600" lvl="2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r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을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rating(1~5) + “sentiment(1~5)” 2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개의 인접행렬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371600" lvl="2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R</a:t>
            </a:r>
            <a:r>
              <a:rPr lang="ko-KR" altLang="en-US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에 따른 결과가 다름 </a:t>
            </a:r>
            <a:r>
              <a:rPr lang="en-US" altLang="ko-KR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: regression</a:t>
            </a:r>
            <a:r>
              <a:rPr lang="ko-KR" altLang="en-US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이 되긴 했으나 </a:t>
            </a:r>
            <a:r>
              <a:rPr lang="en-US" altLang="ko-KR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layer</a:t>
            </a:r>
            <a:r>
              <a:rPr lang="ko-KR" altLang="en-US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는 </a:t>
            </a:r>
            <a:r>
              <a:rPr lang="en-US" altLang="ko-KR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classification</a:t>
            </a:r>
            <a:r>
              <a:rPr lang="ko-KR" altLang="en-US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이다</a:t>
            </a:r>
            <a:r>
              <a:rPr lang="en-US" altLang="ko-KR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.</a:t>
            </a:r>
          </a:p>
          <a:p>
            <a:pPr marL="1371600" lvl="2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모델</a:t>
            </a:r>
            <a:endParaRPr lang="en-US" altLang="ko-KR" sz="16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828800" lvl="3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Classification </a:t>
            </a:r>
            <a:r>
              <a:rPr lang="ko-KR" altLang="en-US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확률 </a:t>
            </a:r>
            <a:r>
              <a:rPr lang="en-US" altLang="ko-KR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* </a:t>
            </a:r>
            <a:r>
              <a:rPr lang="ko-KR" altLang="en-US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평점 </a:t>
            </a:r>
            <a:r>
              <a:rPr lang="en-US" altLang="ko-KR" sz="16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=&gt; Regression</a:t>
            </a:r>
          </a:p>
          <a:p>
            <a:pPr marL="1371600" lvl="2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371600" lvl="2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endParaRPr lang="ko-KR" altLang="en-US" dirty="0"/>
          </a:p>
          <a:p>
            <a:pPr marL="914400" lvl="1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5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endParaRPr lang="en-US" altLang="ko-KR" sz="15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39255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To do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F35BCDB-1498-47B2-877E-9740CEBBDC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1652" y="1694416"/>
            <a:ext cx="4117016" cy="60894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6D26842-943A-4B58-9800-D6E643A271E6}"/>
              </a:ext>
            </a:extLst>
          </p:cNvPr>
          <p:cNvSpPr/>
          <p:nvPr/>
        </p:nvSpPr>
        <p:spPr>
          <a:xfrm>
            <a:off x="6427894" y="1674097"/>
            <a:ext cx="1463039" cy="7033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5128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35;p32">
            <a:extLst>
              <a:ext uri="{FF2B5EF4-FFF2-40B4-BE49-F238E27FC236}">
                <a16:creationId xmlns:a16="http://schemas.microsoft.com/office/drawing/2014/main" id="{263725F8-247F-4E72-9287-28C62C65E364}"/>
              </a:ext>
            </a:extLst>
          </p:cNvPr>
          <p:cNvSpPr txBox="1"/>
          <p:nvPr/>
        </p:nvSpPr>
        <p:spPr>
          <a:xfrm>
            <a:off x="1" y="1166676"/>
            <a:ext cx="12191999" cy="57649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IEEE </a:t>
            </a:r>
            <a:r>
              <a:rPr lang="en-US" altLang="ko-KR" sz="2200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Bigcomp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2022</a:t>
            </a:r>
          </a:p>
          <a:p>
            <a:pPr marL="914400" lvl="1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동희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: </a:t>
            </a:r>
          </a:p>
          <a:p>
            <a:pPr marL="1371600" lvl="2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relation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이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sparse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한 경우에는 </a:t>
            </a:r>
            <a:r>
              <a:rPr lang="en-US" altLang="ko-KR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gcmc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가 </a:t>
            </a:r>
            <a:r>
              <a:rPr lang="en-US" altLang="ko-KR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cf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보다 좋은 성능을 낼 것이다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.</a:t>
            </a:r>
          </a:p>
          <a:p>
            <a:pPr marL="1371600" lvl="2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왜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?? </a:t>
            </a:r>
          </a:p>
          <a:p>
            <a:pPr marL="1828800" lvl="3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message passing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으로 전체를 보는 것이 아니라 연결된 것만 고려함</a:t>
            </a:r>
          </a:p>
          <a:p>
            <a:pPr marL="1828800" lvl="3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전체 구조를 보는 것이 아니라 그래프 자체의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detail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한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feature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정보를 고려함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371600" lvl="2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Sampling?</a:t>
            </a:r>
          </a:p>
          <a:p>
            <a:pPr marL="1828800" lvl="3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Graph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에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node, edge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를 한번에 넣지 않고 서브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graph(mini-batch)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를 뽑아서 학습함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.</a:t>
            </a:r>
          </a:p>
          <a:p>
            <a:pPr marL="1828800" lvl="3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ko-KR" altLang="en-US" sz="16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371600" lvl="2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371600" lvl="2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endParaRPr lang="ko-KR" altLang="en-US" dirty="0"/>
          </a:p>
          <a:p>
            <a:pPr marL="914400" lvl="1" indent="-457200">
              <a:lnSpc>
                <a:spcPct val="20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5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endParaRPr lang="en-US" altLang="ko-KR" sz="15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39255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To do</a:t>
            </a:r>
          </a:p>
        </p:txBody>
      </p:sp>
    </p:spTree>
    <p:extLst>
      <p:ext uri="{BB962C8B-B14F-4D97-AF65-F5344CB8AC3E}">
        <p14:creationId xmlns:p14="http://schemas.microsoft.com/office/powerpoint/2010/main" val="3563044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080387" y="2921169"/>
            <a:ext cx="40312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83E9A14-2F63-44F2-BF21-3041702E54B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08C000-AA34-47A4-99EE-C6A3EB931B6B}"/>
              </a:ext>
            </a:extLst>
          </p:cNvPr>
          <p:cNvSpPr txBox="1"/>
          <p:nvPr/>
        </p:nvSpPr>
        <p:spPr>
          <a:xfrm>
            <a:off x="2993273" y="2884656"/>
            <a:ext cx="57736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1. Introduction</a:t>
            </a:r>
            <a:endParaRPr lang="ko-KR" altLang="en-US" sz="6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2111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35;p32">
            <a:extLst>
              <a:ext uri="{FF2B5EF4-FFF2-40B4-BE49-F238E27FC236}">
                <a16:creationId xmlns:a16="http://schemas.microsoft.com/office/drawing/2014/main" id="{263725F8-247F-4E72-9287-28C62C65E364}"/>
              </a:ext>
            </a:extLst>
          </p:cNvPr>
          <p:cNvSpPr txBox="1"/>
          <p:nvPr/>
        </p:nvSpPr>
        <p:spPr>
          <a:xfrm>
            <a:off x="1" y="1093018"/>
            <a:ext cx="12191999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IEEE </a:t>
            </a:r>
            <a:r>
              <a:rPr lang="en-US" altLang="ko-KR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BigComp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2022 – short paper (21.10.14)</a:t>
            </a:r>
          </a:p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ACM Transactions on the Web(22.01.31)</a:t>
            </a:r>
          </a:p>
          <a:p>
            <a:pPr marL="914400" lvl="1" indent="-4572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Special Issue on Advanced Graph Mining on the Web</a:t>
            </a:r>
          </a:p>
          <a:p>
            <a:pPr marL="457200" indent="-457200">
              <a:lnSpc>
                <a:spcPct val="200000"/>
              </a:lnSpc>
              <a:buClr>
                <a:schemeClr val="dk1"/>
              </a:buClr>
              <a:buSzPts val="2000"/>
              <a:buFont typeface="+mj-lt"/>
              <a:buAutoNum type="arabicPeriod"/>
            </a:pPr>
            <a:endParaRPr lang="en-US" altLang="ko-KR" sz="20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39255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To do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0D444AC-0353-48A1-BB5D-00CDA15F1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064" y="2858228"/>
            <a:ext cx="6115804" cy="191353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13B48B0-37B0-4477-AAAD-96B52FDD33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325"/>
          <a:stretch/>
        </p:blipFill>
        <p:spPr>
          <a:xfrm>
            <a:off x="970064" y="4751443"/>
            <a:ext cx="5040641" cy="37930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23B3060-2414-4591-814F-BA0F90BA75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159" y="5293241"/>
            <a:ext cx="3245807" cy="140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0075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080387" y="2921169"/>
            <a:ext cx="40312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83E9A14-2F63-44F2-BF21-3041702E54B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08C000-AA34-47A4-99EE-C6A3EB931B6B}"/>
              </a:ext>
            </a:extLst>
          </p:cNvPr>
          <p:cNvSpPr txBox="1"/>
          <p:nvPr/>
        </p:nvSpPr>
        <p:spPr>
          <a:xfrm>
            <a:off x="4081264" y="2921168"/>
            <a:ext cx="40312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Thank you</a:t>
            </a:r>
            <a:endParaRPr lang="ko-KR" altLang="en-US" sz="6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7822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080387" y="2921169"/>
            <a:ext cx="40312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83E9A14-2F63-44F2-BF21-3041702E54B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08C000-AA34-47A4-99EE-C6A3EB931B6B}"/>
              </a:ext>
            </a:extLst>
          </p:cNvPr>
          <p:cNvSpPr txBox="1"/>
          <p:nvPr/>
        </p:nvSpPr>
        <p:spPr>
          <a:xfrm>
            <a:off x="4250860" y="2921168"/>
            <a:ext cx="369203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Appendix</a:t>
            </a:r>
            <a:endParaRPr lang="ko-KR" altLang="en-US" sz="6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94311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3. Framework - Methodology</a:t>
            </a:r>
          </a:p>
        </p:txBody>
      </p:sp>
      <p:sp>
        <p:nvSpPr>
          <p:cNvPr id="21" name="Google Shape;135;p32">
            <a:extLst>
              <a:ext uri="{FF2B5EF4-FFF2-40B4-BE49-F238E27FC236}">
                <a16:creationId xmlns:a16="http://schemas.microsoft.com/office/drawing/2014/main" id="{F567598E-736F-4DBC-B66A-AE741426C63C}"/>
              </a:ext>
            </a:extLst>
          </p:cNvPr>
          <p:cNvSpPr txBox="1"/>
          <p:nvPr/>
        </p:nvSpPr>
        <p:spPr>
          <a:xfrm>
            <a:off x="1" y="1093018"/>
            <a:ext cx="12191999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57A2DC1-BC22-4551-9C5A-291624AA8EC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85553" y="1397816"/>
          <a:ext cx="2079414" cy="12192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93138">
                  <a:extLst>
                    <a:ext uri="{9D8B030D-6E8A-4147-A177-3AD203B41FA5}">
                      <a16:colId xmlns:a16="http://schemas.microsoft.com/office/drawing/2014/main" val="2462597606"/>
                    </a:ext>
                  </a:extLst>
                </a:gridCol>
                <a:gridCol w="693138">
                  <a:extLst>
                    <a:ext uri="{9D8B030D-6E8A-4147-A177-3AD203B41FA5}">
                      <a16:colId xmlns:a16="http://schemas.microsoft.com/office/drawing/2014/main" val="3504671292"/>
                    </a:ext>
                  </a:extLst>
                </a:gridCol>
                <a:gridCol w="693138">
                  <a:extLst>
                    <a:ext uri="{9D8B030D-6E8A-4147-A177-3AD203B41FA5}">
                      <a16:colId xmlns:a16="http://schemas.microsoft.com/office/drawing/2014/main" val="5427111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4507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0.5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72653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0.7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27024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0.3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3178502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81FE1EBE-9E31-4785-A866-DCDD2C71E4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85553" y="3171610"/>
          <a:ext cx="2079414" cy="12192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93138">
                  <a:extLst>
                    <a:ext uri="{9D8B030D-6E8A-4147-A177-3AD203B41FA5}">
                      <a16:colId xmlns:a16="http://schemas.microsoft.com/office/drawing/2014/main" val="2462597606"/>
                    </a:ext>
                  </a:extLst>
                </a:gridCol>
                <a:gridCol w="693138">
                  <a:extLst>
                    <a:ext uri="{9D8B030D-6E8A-4147-A177-3AD203B41FA5}">
                      <a16:colId xmlns:a16="http://schemas.microsoft.com/office/drawing/2014/main" val="3504671292"/>
                    </a:ext>
                  </a:extLst>
                </a:gridCol>
                <a:gridCol w="693138">
                  <a:extLst>
                    <a:ext uri="{9D8B030D-6E8A-4147-A177-3AD203B41FA5}">
                      <a16:colId xmlns:a16="http://schemas.microsoft.com/office/drawing/2014/main" val="542711128"/>
                    </a:ext>
                  </a:extLst>
                </a:gridCol>
              </a:tblGrid>
              <a:tr h="1519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450727"/>
                  </a:ext>
                </a:extLst>
              </a:tr>
              <a:tr h="1519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7265325"/>
                  </a:ext>
                </a:extLst>
              </a:tr>
              <a:tr h="1519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2702414"/>
                  </a:ext>
                </a:extLst>
              </a:tr>
              <a:tr h="1519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317850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D6F6D4D-7388-4EED-8B9B-35C9A3BEB9B4}"/>
              </a:ext>
            </a:extLst>
          </p:cNvPr>
          <p:cNvSpPr txBox="1"/>
          <p:nvPr/>
        </p:nvSpPr>
        <p:spPr>
          <a:xfrm>
            <a:off x="560060" y="2623789"/>
            <a:ext cx="1916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(Rating graph)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037EAF-49A2-426D-84B5-21410BE1A8CA}"/>
              </a:ext>
            </a:extLst>
          </p:cNvPr>
          <p:cNvSpPr txBox="1"/>
          <p:nvPr/>
        </p:nvSpPr>
        <p:spPr>
          <a:xfrm>
            <a:off x="411045" y="4375098"/>
            <a:ext cx="2214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(Sentiment graph)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B6A82DF-0705-4274-9651-60C840399D50}"/>
              </a:ext>
            </a:extLst>
          </p:cNvPr>
          <p:cNvSpPr/>
          <p:nvPr/>
        </p:nvSpPr>
        <p:spPr>
          <a:xfrm>
            <a:off x="6059152" y="3352106"/>
            <a:ext cx="2147148" cy="10904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Graph 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model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31FB469-B85C-44C1-B75D-B4DD6E27813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5911" y="3069156"/>
            <a:ext cx="1424108" cy="1424108"/>
          </a:xfrm>
          <a:prstGeom prst="rect">
            <a:avLst/>
          </a:prstGeom>
        </p:spPr>
      </p:pic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D5D4C257-C745-4C87-A4C3-A65128AA5D0A}"/>
              </a:ext>
            </a:extLst>
          </p:cNvPr>
          <p:cNvSpPr/>
          <p:nvPr/>
        </p:nvSpPr>
        <p:spPr>
          <a:xfrm>
            <a:off x="4779206" y="3524812"/>
            <a:ext cx="833121" cy="745067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254551B6-2E28-4D3D-8804-74E6F8DC4B1C}"/>
              </a:ext>
            </a:extLst>
          </p:cNvPr>
          <p:cNvSpPr/>
          <p:nvPr/>
        </p:nvSpPr>
        <p:spPr>
          <a:xfrm>
            <a:off x="8769959" y="3524811"/>
            <a:ext cx="833121" cy="745067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2DDA73DF-2820-4C2B-8F44-3A8961C281E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85553" y="4870403"/>
          <a:ext cx="2079414" cy="12192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93138">
                  <a:extLst>
                    <a:ext uri="{9D8B030D-6E8A-4147-A177-3AD203B41FA5}">
                      <a16:colId xmlns:a16="http://schemas.microsoft.com/office/drawing/2014/main" val="2462597606"/>
                    </a:ext>
                  </a:extLst>
                </a:gridCol>
                <a:gridCol w="693138">
                  <a:extLst>
                    <a:ext uri="{9D8B030D-6E8A-4147-A177-3AD203B41FA5}">
                      <a16:colId xmlns:a16="http://schemas.microsoft.com/office/drawing/2014/main" val="3504671292"/>
                    </a:ext>
                  </a:extLst>
                </a:gridCol>
                <a:gridCol w="693138">
                  <a:extLst>
                    <a:ext uri="{9D8B030D-6E8A-4147-A177-3AD203B41FA5}">
                      <a16:colId xmlns:a16="http://schemas.microsoft.com/office/drawing/2014/main" val="5427111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B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4507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72653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27024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317850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EEACBA5A-E517-4218-8290-6FB2E5D65D59}"/>
              </a:ext>
            </a:extLst>
          </p:cNvPr>
          <p:cNvSpPr txBox="1"/>
          <p:nvPr/>
        </p:nvSpPr>
        <p:spPr>
          <a:xfrm>
            <a:off x="411045" y="6073891"/>
            <a:ext cx="2214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(Emotion graph)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767276D-378B-4B9A-B60F-DF0CCB64D76B}"/>
              </a:ext>
            </a:extLst>
          </p:cNvPr>
          <p:cNvSpPr/>
          <p:nvPr/>
        </p:nvSpPr>
        <p:spPr>
          <a:xfrm>
            <a:off x="221396" y="3089475"/>
            <a:ext cx="2621280" cy="3351943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1D022DA-2E14-4AA7-81A0-15D88D185C57}"/>
              </a:ext>
            </a:extLst>
          </p:cNvPr>
          <p:cNvSpPr txBox="1"/>
          <p:nvPr/>
        </p:nvSpPr>
        <p:spPr>
          <a:xfrm>
            <a:off x="5391771" y="4524125"/>
            <a:ext cx="3481910" cy="1123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[Baseline]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Traditional: CF, SVD, NCF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Graph: NGCF, GCN, GAT, </a:t>
            </a:r>
            <a:r>
              <a:rPr lang="en-US" altLang="ko-KR" sz="14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GraphSAGE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62DBF3A-8EC1-4C76-958D-F6FD95D525FD}"/>
              </a:ext>
            </a:extLst>
          </p:cNvPr>
          <p:cNvSpPr txBox="1"/>
          <p:nvPr/>
        </p:nvSpPr>
        <p:spPr>
          <a:xfrm>
            <a:off x="9507325" y="4507482"/>
            <a:ext cx="2621280" cy="799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[Predicted Rating]</a:t>
            </a: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Metric: RMSE/MAE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B6A86-DDF5-48F1-AEC3-59EBD423CBAC}"/>
              </a:ext>
            </a:extLst>
          </p:cNvPr>
          <p:cNvSpPr txBox="1"/>
          <p:nvPr/>
        </p:nvSpPr>
        <p:spPr>
          <a:xfrm>
            <a:off x="2879501" y="5891441"/>
            <a:ext cx="14156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Ablation Study</a:t>
            </a:r>
            <a:endParaRPr lang="ko-KR" altLang="en-US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77054469-05D9-4C93-A617-A355D73897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315" y="3524812"/>
            <a:ext cx="745066" cy="745066"/>
          </a:xfrm>
          <a:prstGeom prst="rect">
            <a:avLst/>
          </a:prstGeom>
        </p:spPr>
      </p:pic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64B5A079-C8EC-4B20-AF2F-10C36FF81A50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2564967" y="2007416"/>
            <a:ext cx="1105740" cy="16237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A10618DE-66B5-4585-BF8B-D12B06F5A4C2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2564967" y="3897345"/>
            <a:ext cx="102234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FE715574-EFC8-4C19-9CC2-C8B8DFFE6F3A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2564967" y="4163486"/>
            <a:ext cx="1105740" cy="13165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369E8EF1-5CAF-4543-81D7-DFE43443532A}"/>
              </a:ext>
            </a:extLst>
          </p:cNvPr>
          <p:cNvSpPr txBox="1"/>
          <p:nvPr/>
        </p:nvSpPr>
        <p:spPr>
          <a:xfrm>
            <a:off x="3758760" y="1684446"/>
            <a:ext cx="2434601" cy="70756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Sum of relation values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Multi-layer Graph</a:t>
            </a:r>
            <a:endParaRPr lang="ko-KR" altLang="en-US" sz="1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2B4329A0-93D6-4980-B6FC-55308D35BF9D}"/>
              </a:ext>
            </a:extLst>
          </p:cNvPr>
          <p:cNvCxnSpPr>
            <a:stCxn id="24" idx="0"/>
          </p:cNvCxnSpPr>
          <p:nvPr/>
        </p:nvCxnSpPr>
        <p:spPr>
          <a:xfrm flipV="1">
            <a:off x="3959848" y="2412331"/>
            <a:ext cx="0" cy="1112481"/>
          </a:xfrm>
          <a:prstGeom prst="straightConnector1">
            <a:avLst/>
          </a:prstGeom>
          <a:ln w="1905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18570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3. Result Table</a:t>
            </a:r>
          </a:p>
        </p:txBody>
      </p:sp>
      <p:sp>
        <p:nvSpPr>
          <p:cNvPr id="21" name="Google Shape;135;p32">
            <a:extLst>
              <a:ext uri="{FF2B5EF4-FFF2-40B4-BE49-F238E27FC236}">
                <a16:creationId xmlns:a16="http://schemas.microsoft.com/office/drawing/2014/main" id="{F567598E-736F-4DBC-B66A-AE741426C63C}"/>
              </a:ext>
            </a:extLst>
          </p:cNvPr>
          <p:cNvSpPr txBox="1"/>
          <p:nvPr/>
        </p:nvSpPr>
        <p:spPr>
          <a:xfrm>
            <a:off x="1" y="1093018"/>
            <a:ext cx="12191999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Result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Graph type : Rating, Sentiment, Emotion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Data : 60%(rating, review)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4B88B68A-C495-40E3-8692-FFF5DE8E59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0617931"/>
              </p:ext>
            </p:extLst>
          </p:nvPr>
        </p:nvGraphicFramePr>
        <p:xfrm>
          <a:off x="1053253" y="2338474"/>
          <a:ext cx="10085493" cy="437815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521374">
                  <a:extLst>
                    <a:ext uri="{9D8B030D-6E8A-4147-A177-3AD203B41FA5}">
                      <a16:colId xmlns:a16="http://schemas.microsoft.com/office/drawing/2014/main" val="4008499988"/>
                    </a:ext>
                  </a:extLst>
                </a:gridCol>
                <a:gridCol w="2315470">
                  <a:extLst>
                    <a:ext uri="{9D8B030D-6E8A-4147-A177-3AD203B41FA5}">
                      <a16:colId xmlns:a16="http://schemas.microsoft.com/office/drawing/2014/main" val="1529522428"/>
                    </a:ext>
                  </a:extLst>
                </a:gridCol>
                <a:gridCol w="1519938">
                  <a:extLst>
                    <a:ext uri="{9D8B030D-6E8A-4147-A177-3AD203B41FA5}">
                      <a16:colId xmlns:a16="http://schemas.microsoft.com/office/drawing/2014/main" val="1971766107"/>
                    </a:ext>
                  </a:extLst>
                </a:gridCol>
                <a:gridCol w="3728711">
                  <a:extLst>
                    <a:ext uri="{9D8B030D-6E8A-4147-A177-3AD203B41FA5}">
                      <a16:colId xmlns:a16="http://schemas.microsoft.com/office/drawing/2014/main" val="2794507224"/>
                    </a:ext>
                  </a:extLst>
                </a:gridCol>
              </a:tblGrid>
              <a:tr h="5376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Type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Method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F1-score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Data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0208645"/>
                  </a:ext>
                </a:extLst>
              </a:tr>
              <a:tr h="11504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Baselines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CF</a:t>
                      </a: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MF</a:t>
                      </a: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FM</a:t>
                      </a: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NCF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Low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Rating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7439719"/>
                  </a:ext>
                </a:extLst>
              </a:tr>
              <a:tr h="11504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Graph 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(in general)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GCN (GCMC)</a:t>
                      </a: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GAT</a:t>
                      </a: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GraphSAGE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Graphormer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Middle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Rating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2368754"/>
                  </a:ext>
                </a:extLst>
              </a:tr>
              <a:tr h="353983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Graph 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(our model)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GNN + </a:t>
                      </a:r>
                      <a:r>
                        <a:rPr lang="en-US" altLang="ko-KR" dirty="0">
                          <a:solidFill>
                            <a:srgbClr val="0000FF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“</a:t>
                      </a:r>
                      <a:r>
                        <a:rPr lang="en-US" altLang="ko-KR" dirty="0">
                          <a:solidFill>
                            <a:srgbClr val="0000FF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novelty”</a:t>
                      </a:r>
                      <a:endParaRPr lang="ko-KR" altLang="en-US" dirty="0">
                        <a:solidFill>
                          <a:srgbClr val="0000FF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High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Rating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84024414"/>
                  </a:ext>
                </a:extLst>
              </a:tr>
              <a:tr h="35398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Rating + Sentiment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7508388"/>
                  </a:ext>
                </a:extLst>
              </a:tr>
              <a:tr h="35398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Rating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+ Emotion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538800"/>
                  </a:ext>
                </a:extLst>
              </a:tr>
              <a:tr h="35398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Rating + Sentiment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+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Emotion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5418939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05B0563F-7AF4-425C-86E9-5E128EF05F9C}"/>
              </a:ext>
            </a:extLst>
          </p:cNvPr>
          <p:cNvSpPr/>
          <p:nvPr/>
        </p:nvSpPr>
        <p:spPr>
          <a:xfrm>
            <a:off x="5879254" y="2275840"/>
            <a:ext cx="1551093" cy="4490720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230DC4-97D0-46A5-9FB1-7F1837315071}"/>
              </a:ext>
            </a:extLst>
          </p:cNvPr>
          <p:cNvSpPr txBox="1"/>
          <p:nvPr/>
        </p:nvSpPr>
        <p:spPr>
          <a:xfrm>
            <a:off x="5831840" y="1840728"/>
            <a:ext cx="1645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Ideal result</a:t>
            </a:r>
            <a:endParaRPr lang="ko-KR" altLang="en-US" sz="2000" dirty="0">
              <a:solidFill>
                <a:srgbClr val="FF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97326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39255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1. Introduction – Research Question(RQ)</a:t>
            </a:r>
          </a:p>
        </p:txBody>
      </p:sp>
      <p:sp>
        <p:nvSpPr>
          <p:cNvPr id="9" name="Google Shape;135;p32">
            <a:extLst>
              <a:ext uri="{FF2B5EF4-FFF2-40B4-BE49-F238E27FC236}">
                <a16:creationId xmlns:a16="http://schemas.microsoft.com/office/drawing/2014/main" id="{7165B893-6961-44E7-A9DC-E3EEF70F0C98}"/>
              </a:ext>
            </a:extLst>
          </p:cNvPr>
          <p:cNvSpPr txBox="1"/>
          <p:nvPr/>
        </p:nvSpPr>
        <p:spPr>
          <a:xfrm>
            <a:off x="2" y="1093018"/>
            <a:ext cx="12191998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RQ1) How do you define Movie Experience(MX)?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Use sentiment/emotion as additional information that can’t be included in rating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RQ2) How do you express MX?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3 types of graphs : rating, sentiment, emotion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The graph reflects the relational information between users and items.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RQ3) Which model performs the best rating prediction?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GNN-based model : GCMC, IGMC, IMC-GAE</a:t>
            </a:r>
          </a:p>
        </p:txBody>
      </p:sp>
    </p:spTree>
    <p:extLst>
      <p:ext uri="{BB962C8B-B14F-4D97-AF65-F5344CB8AC3E}">
        <p14:creationId xmlns:p14="http://schemas.microsoft.com/office/powerpoint/2010/main" val="10337345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69965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4. GNN</a:t>
            </a:r>
          </a:p>
        </p:txBody>
      </p:sp>
      <p:sp>
        <p:nvSpPr>
          <p:cNvPr id="9" name="Google Shape;135;p32">
            <a:extLst>
              <a:ext uri="{FF2B5EF4-FFF2-40B4-BE49-F238E27FC236}">
                <a16:creationId xmlns:a16="http://schemas.microsoft.com/office/drawing/2014/main" id="{7165B893-6961-44E7-A9DC-E3EEF70F0C98}"/>
              </a:ext>
            </a:extLst>
          </p:cNvPr>
          <p:cNvSpPr txBox="1"/>
          <p:nvPr/>
        </p:nvSpPr>
        <p:spPr>
          <a:xfrm>
            <a:off x="2" y="1093018"/>
            <a:ext cx="12191998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GNN Model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Graph Convolutional Matrix Completion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(GCMC)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[KDD 2018]  </a:t>
            </a:r>
            <a:r>
              <a:rPr lang="en-US" altLang="ko-KR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(</a:t>
            </a:r>
            <a:r>
              <a:rPr lang="ko-KR" altLang="en-US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세팅 완료</a:t>
            </a:r>
            <a:r>
              <a:rPr lang="en-US" altLang="ko-KR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데이터 적용 중</a:t>
            </a:r>
            <a:r>
              <a:rPr lang="en-US" altLang="ko-KR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)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Inductive Matrix Completion Based on Graph Neural Networks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(IGMC)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[ICLR 2020]</a:t>
            </a:r>
            <a:r>
              <a:rPr lang="en-US" altLang="ko-KR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(</a:t>
            </a:r>
            <a:r>
              <a:rPr lang="ko-KR" altLang="en-US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예정</a:t>
            </a:r>
            <a:r>
              <a:rPr lang="en-US" altLang="ko-KR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)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Inductive Matrix Completion Using Graph Autoencoder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(IMC-GAE)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[CIKM 2021] </a:t>
            </a:r>
            <a:r>
              <a:rPr lang="en-US" altLang="ko-KR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(</a:t>
            </a:r>
            <a:r>
              <a:rPr lang="ko-KR" altLang="en-US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세팅 완료</a:t>
            </a:r>
            <a:r>
              <a:rPr lang="en-US" altLang="ko-KR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ko-KR" altLang="en-US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데이터 적용 중</a:t>
            </a:r>
            <a:r>
              <a:rPr lang="en-US" altLang="ko-KR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)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09171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69965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4. GCMC</a:t>
            </a:r>
          </a:p>
        </p:txBody>
      </p:sp>
      <p:sp>
        <p:nvSpPr>
          <p:cNvPr id="9" name="Google Shape;135;p32">
            <a:extLst>
              <a:ext uri="{FF2B5EF4-FFF2-40B4-BE49-F238E27FC236}">
                <a16:creationId xmlns:a16="http://schemas.microsoft.com/office/drawing/2014/main" id="{7165B893-6961-44E7-A9DC-E3EEF70F0C98}"/>
              </a:ext>
            </a:extLst>
          </p:cNvPr>
          <p:cNvSpPr txBox="1"/>
          <p:nvPr/>
        </p:nvSpPr>
        <p:spPr>
          <a:xfrm>
            <a:off x="2" y="1093018"/>
            <a:ext cx="12191998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Graph Convolutional Matrix Completion [KDD 2018]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Rating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Node features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D03C80A-5684-4560-8E6D-EC013381B7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278" y="2505352"/>
            <a:ext cx="10417443" cy="34521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0B2E932-3D73-4D64-8F83-DB0A45E151B0}"/>
              </a:ext>
            </a:extLst>
          </p:cNvPr>
          <p:cNvSpPr txBox="1"/>
          <p:nvPr/>
        </p:nvSpPr>
        <p:spPr>
          <a:xfrm>
            <a:off x="4021494" y="6318703"/>
            <a:ext cx="1502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GCN</a:t>
            </a:r>
            <a:endParaRPr lang="ko-KR" altLang="en-US" dirty="0">
              <a:solidFill>
                <a:srgbClr val="FF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화살표: 아래쪽 5">
            <a:extLst>
              <a:ext uri="{FF2B5EF4-FFF2-40B4-BE49-F238E27FC236}">
                <a16:creationId xmlns:a16="http://schemas.microsoft.com/office/drawing/2014/main" id="{08FFE8D2-C0A7-4318-828E-E3C5C67156B2}"/>
              </a:ext>
            </a:extLst>
          </p:cNvPr>
          <p:cNvSpPr/>
          <p:nvPr/>
        </p:nvSpPr>
        <p:spPr>
          <a:xfrm>
            <a:off x="4604657" y="5902721"/>
            <a:ext cx="335902" cy="365230"/>
          </a:xfrm>
          <a:prstGeom prst="down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97778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92885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4. IGMC</a:t>
            </a:r>
          </a:p>
        </p:txBody>
      </p:sp>
      <p:sp>
        <p:nvSpPr>
          <p:cNvPr id="9" name="Google Shape;135;p32">
            <a:extLst>
              <a:ext uri="{FF2B5EF4-FFF2-40B4-BE49-F238E27FC236}">
                <a16:creationId xmlns:a16="http://schemas.microsoft.com/office/drawing/2014/main" id="{7165B893-6961-44E7-A9DC-E3EEF70F0C98}"/>
              </a:ext>
            </a:extLst>
          </p:cNvPr>
          <p:cNvSpPr txBox="1"/>
          <p:nvPr/>
        </p:nvSpPr>
        <p:spPr>
          <a:xfrm>
            <a:off x="2" y="1093018"/>
            <a:ext cx="12191998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Inductive Matrix Completion Based on Graph Neural Networks (IGMC)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[ICLR 2020]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Rating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A262650-D042-47C5-A783-EA4C4170E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373" y="2736425"/>
            <a:ext cx="10555253" cy="339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8674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92885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4. IMC-GAE</a:t>
            </a:r>
          </a:p>
        </p:txBody>
      </p:sp>
      <p:sp>
        <p:nvSpPr>
          <p:cNvPr id="9" name="Google Shape;135;p32">
            <a:extLst>
              <a:ext uri="{FF2B5EF4-FFF2-40B4-BE49-F238E27FC236}">
                <a16:creationId xmlns:a16="http://schemas.microsoft.com/office/drawing/2014/main" id="{7165B893-6961-44E7-A9DC-E3EEF70F0C98}"/>
              </a:ext>
            </a:extLst>
          </p:cNvPr>
          <p:cNvSpPr txBox="1"/>
          <p:nvPr/>
        </p:nvSpPr>
        <p:spPr>
          <a:xfrm>
            <a:off x="2" y="1093018"/>
            <a:ext cx="12191998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Inductive Matrix Completion Using Graph Autoencoder (IMC-GAE)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[CIKM 2021]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Rating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CF008E9-1718-4289-B117-B64E2C0163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6370" y="2250637"/>
            <a:ext cx="9659259" cy="446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139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39255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1. Introduction – Motivation</a:t>
            </a:r>
          </a:p>
        </p:txBody>
      </p:sp>
      <p:sp>
        <p:nvSpPr>
          <p:cNvPr id="9" name="Google Shape;135;p32">
            <a:extLst>
              <a:ext uri="{FF2B5EF4-FFF2-40B4-BE49-F238E27FC236}">
                <a16:creationId xmlns:a16="http://schemas.microsoft.com/office/drawing/2014/main" id="{7165B893-6961-44E7-A9DC-E3EEF70F0C98}"/>
              </a:ext>
            </a:extLst>
          </p:cNvPr>
          <p:cNvSpPr txBox="1"/>
          <p:nvPr/>
        </p:nvSpPr>
        <p:spPr>
          <a:xfrm>
            <a:off x="2" y="1093018"/>
            <a:ext cx="12191998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Industry of Recommender System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User experience(UX) is required for </a:t>
            </a:r>
            <a:r>
              <a:rPr lang="en-US" altLang="ko-KR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personalized marketing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.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When watching the movies, UX may be expressed as Sentiment/Emotion data.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Movie Experience (MX)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0000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Movie Experience(MX) is UX for watching the movies.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User’s psychological information  -&gt; Sentiment/Emotion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Rational basis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User’s feelings are reflected in the movie review.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There is a correlation between emotions about the movie reviews and satisfaction.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Emotional information can be used as personalized data.[1]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ED09DB-3F7C-4D7E-9E05-85B9EBAE0E05}"/>
              </a:ext>
            </a:extLst>
          </p:cNvPr>
          <p:cNvSpPr txBox="1"/>
          <p:nvPr/>
        </p:nvSpPr>
        <p:spPr>
          <a:xfrm>
            <a:off x="130628" y="6502398"/>
            <a:ext cx="83229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[1] The impact of emotions on the helpfulness of movie reviews (JART 2015)</a:t>
            </a:r>
            <a:endParaRPr lang="ko-KR" altLang="en-US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8FDA8FD5-8C4C-4FA9-8761-1929DA97D3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6238" y="1614347"/>
            <a:ext cx="1604713" cy="1604713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D89B7CEC-BDCD-4A11-9928-10835796499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030" y="4080029"/>
            <a:ext cx="1535127" cy="1535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662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1. Introduction – Case of Sentiment/Emotion</a:t>
            </a:r>
          </a:p>
        </p:txBody>
      </p:sp>
      <p:sp>
        <p:nvSpPr>
          <p:cNvPr id="21" name="Google Shape;135;p32">
            <a:extLst>
              <a:ext uri="{FF2B5EF4-FFF2-40B4-BE49-F238E27FC236}">
                <a16:creationId xmlns:a16="http://schemas.microsoft.com/office/drawing/2014/main" id="{F567598E-736F-4DBC-B66A-AE741426C63C}"/>
              </a:ext>
            </a:extLst>
          </p:cNvPr>
          <p:cNvSpPr txBox="1"/>
          <p:nvPr/>
        </p:nvSpPr>
        <p:spPr>
          <a:xfrm>
            <a:off x="1" y="1093018"/>
            <a:ext cx="12191999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Case of Sentiment/Emotion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YouTube Report for </a:t>
            </a:r>
            <a:r>
              <a:rPr lang="en-US" altLang="ko-KR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Personalized Recommendation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Data collection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Sentiment : 5-levels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Emotion : 6-levels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C365A22-21D6-4FB8-84C2-CB2B142BC0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5984" b="15833"/>
          <a:stretch/>
        </p:blipFill>
        <p:spPr>
          <a:xfrm>
            <a:off x="796300" y="4067530"/>
            <a:ext cx="5493174" cy="202169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11CA238-7F99-4F19-A858-D4EA86498DA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2568" b="5827"/>
          <a:stretch/>
        </p:blipFill>
        <p:spPr>
          <a:xfrm>
            <a:off x="6981233" y="3334596"/>
            <a:ext cx="4306081" cy="2754631"/>
          </a:xfrm>
          <a:prstGeom prst="rect">
            <a:avLst/>
          </a:prstGeom>
        </p:spPr>
      </p:pic>
      <p:pic>
        <p:nvPicPr>
          <p:cNvPr id="2050" name="Picture 2" descr="유튜브(YouTube) 로고 AI 파일(일러스트레이터)">
            <a:extLst>
              <a:ext uri="{FF2B5EF4-FFF2-40B4-BE49-F238E27FC236}">
                <a16:creationId xmlns:a16="http://schemas.microsoft.com/office/drawing/2014/main" id="{F5C9C58D-C4F9-4757-A5B1-888900FC99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83" b="25864"/>
          <a:stretch/>
        </p:blipFill>
        <p:spPr bwMode="auto">
          <a:xfrm>
            <a:off x="8324423" y="1509571"/>
            <a:ext cx="2962891" cy="1056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0257E0B-9E2E-465C-B0C2-C1EB127AE66A}"/>
              </a:ext>
            </a:extLst>
          </p:cNvPr>
          <p:cNvSpPr txBox="1"/>
          <p:nvPr/>
        </p:nvSpPr>
        <p:spPr>
          <a:xfrm>
            <a:off x="2577687" y="6173707"/>
            <a:ext cx="193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&lt;Sentiment&gt;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BDCAD09-703F-44BC-9DDA-7F7C2521C1D9}"/>
              </a:ext>
            </a:extLst>
          </p:cNvPr>
          <p:cNvSpPr txBox="1"/>
          <p:nvPr/>
        </p:nvSpPr>
        <p:spPr>
          <a:xfrm>
            <a:off x="8145371" y="6173707"/>
            <a:ext cx="193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&lt;Emotion&gt;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2915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39255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1. Introduction – Research Question(RQ)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37D86CCB-0847-4560-A261-E276B528DE9F}"/>
              </a:ext>
            </a:extLst>
          </p:cNvPr>
          <p:cNvSpPr/>
          <p:nvPr/>
        </p:nvSpPr>
        <p:spPr>
          <a:xfrm>
            <a:off x="128689" y="1227146"/>
            <a:ext cx="7552267" cy="646295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RQ1)   How do you define Movie Experience(MX)?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83228C0-EE6E-44EC-BD0E-E274B3E4B591}"/>
              </a:ext>
            </a:extLst>
          </p:cNvPr>
          <p:cNvSpPr/>
          <p:nvPr/>
        </p:nvSpPr>
        <p:spPr>
          <a:xfrm>
            <a:off x="128689" y="3008660"/>
            <a:ext cx="7552267" cy="646295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RQ2)   How do you express MX?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C4F0084-ADB8-4ED9-A836-7C84652BA5B2}"/>
              </a:ext>
            </a:extLst>
          </p:cNvPr>
          <p:cNvSpPr/>
          <p:nvPr/>
        </p:nvSpPr>
        <p:spPr>
          <a:xfrm>
            <a:off x="128688" y="5213609"/>
            <a:ext cx="7552267" cy="646295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RQ3)   Which model performs the best rating prediction?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ACD5497-9412-4F9B-B603-FBC7D1E51804}"/>
              </a:ext>
            </a:extLst>
          </p:cNvPr>
          <p:cNvSpPr/>
          <p:nvPr/>
        </p:nvSpPr>
        <p:spPr>
          <a:xfrm>
            <a:off x="2953173" y="1995430"/>
            <a:ext cx="9116907" cy="55911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Use sentiment/emotion as additional information that can’t be included in rating</a:t>
            </a:r>
            <a:endParaRPr lang="en-US" altLang="ko-KR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DE61C148-4ABC-4D99-BB65-7694B9FBB197}"/>
              </a:ext>
            </a:extLst>
          </p:cNvPr>
          <p:cNvSpPr/>
          <p:nvPr/>
        </p:nvSpPr>
        <p:spPr>
          <a:xfrm>
            <a:off x="2953173" y="5997468"/>
            <a:ext cx="9116907" cy="55911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GNN-based model : GCMC, IGMC, IMC-GAE</a:t>
            </a:r>
            <a:endParaRPr lang="en-US" altLang="ko-KR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A40B08B6-83FB-4114-B1DC-2CD49934BC3D}"/>
              </a:ext>
            </a:extLst>
          </p:cNvPr>
          <p:cNvSpPr/>
          <p:nvPr/>
        </p:nvSpPr>
        <p:spPr>
          <a:xfrm>
            <a:off x="2953173" y="3791818"/>
            <a:ext cx="9116907" cy="1023272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3 types of graphs : rating, sentiment, emotion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The graph reflects the relational information between users and items.</a:t>
            </a:r>
          </a:p>
        </p:txBody>
      </p:sp>
    </p:spTree>
    <p:extLst>
      <p:ext uri="{BB962C8B-B14F-4D97-AF65-F5344CB8AC3E}">
        <p14:creationId xmlns:p14="http://schemas.microsoft.com/office/powerpoint/2010/main" val="2283943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080387" y="2921169"/>
            <a:ext cx="40312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83E9A14-2F63-44F2-BF21-3041702E54B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08C000-AA34-47A4-99EE-C6A3EB931B6B}"/>
              </a:ext>
            </a:extLst>
          </p:cNvPr>
          <p:cNvSpPr txBox="1"/>
          <p:nvPr/>
        </p:nvSpPr>
        <p:spPr>
          <a:xfrm>
            <a:off x="3625886" y="2921168"/>
            <a:ext cx="49419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2. Reference</a:t>
            </a:r>
            <a:endParaRPr lang="ko-KR" altLang="en-US" sz="6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3655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2. Related Work (cont’d)</a:t>
            </a:r>
          </a:p>
        </p:txBody>
      </p:sp>
      <p:sp>
        <p:nvSpPr>
          <p:cNvPr id="21" name="Google Shape;135;p32">
            <a:extLst>
              <a:ext uri="{FF2B5EF4-FFF2-40B4-BE49-F238E27FC236}">
                <a16:creationId xmlns:a16="http://schemas.microsoft.com/office/drawing/2014/main" id="{F567598E-736F-4DBC-B66A-AE741426C63C}"/>
              </a:ext>
            </a:extLst>
          </p:cNvPr>
          <p:cNvSpPr txBox="1"/>
          <p:nvPr/>
        </p:nvSpPr>
        <p:spPr>
          <a:xfrm>
            <a:off x="0" y="1093018"/>
            <a:ext cx="12191999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Sentiment Analysis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[1] The impact of emotions on the helpfulness of movie reviews (JART 2015)</a:t>
            </a:r>
            <a:endParaRPr lang="en-US" altLang="ko-KR" sz="15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There is a correlation between emotions about the movie reviews and satisfaction.</a:t>
            </a: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7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[2] Integrating Collaborative Filtering and </a:t>
            </a:r>
            <a:r>
              <a:rPr lang="en-US" altLang="ko-KR" sz="1500" dirty="0">
                <a:solidFill>
                  <a:srgbClr val="0000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Sentiment Analysis</a:t>
            </a: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: A Rating Inference Approach (ECAI 06’ workshop)</a:t>
            </a: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Approach sentiment analysis with statistical techniques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ko-KR" altLang="en-US" sz="7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[3] BERT </a:t>
            </a:r>
            <a:r>
              <a:rPr lang="ko-KR" altLang="en-US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기반 감성분석을 이용한 추천시스템 </a:t>
            </a: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(KCI 21')</a:t>
            </a: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Comparing </a:t>
            </a:r>
            <a:r>
              <a:rPr lang="en-US" altLang="ko-KR" sz="1500" dirty="0">
                <a:solidFill>
                  <a:srgbClr val="0000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Emotional Analysis</a:t>
            </a: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with ML/DL Techniques and Presenting the Performance of BERT</a:t>
            </a: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Limitation : rating inference was only carried out, and explainable recommendation is not possible.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ko-KR" altLang="en-US" sz="7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[4] Movie Recommendation System Using </a:t>
            </a:r>
            <a:r>
              <a:rPr lang="en-US" altLang="ko-KR" sz="1500" dirty="0">
                <a:solidFill>
                  <a:srgbClr val="0000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Sentiment Analysis</a:t>
            </a: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From Microblogging Data (IEEE transactions on </a:t>
            </a:r>
            <a:r>
              <a:rPr lang="en-US" altLang="ko-KR" sz="1500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css</a:t>
            </a: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20’)</a:t>
            </a: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Hybrid RS from collaborative filtering(CF) and content-based filtering(CBF) along with sentiment analysis</a:t>
            </a: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7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[5] Using Affective Features from Media Content Metadata for Better Movie Recommendations (KDIR 20’)</a:t>
            </a: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Detect movie overviews’ </a:t>
            </a:r>
            <a:r>
              <a:rPr lang="en-US" altLang="ko-KR" sz="1500" dirty="0">
                <a:solidFill>
                  <a:srgbClr val="0000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implicit affective features like emotion and sentiment</a:t>
            </a: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.</a:t>
            </a: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Strength: reflect dynamic information like user’s emotion and sentiment</a:t>
            </a: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ko-KR" altLang="en-US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325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2. Related Work</a:t>
            </a:r>
          </a:p>
        </p:txBody>
      </p:sp>
      <p:sp>
        <p:nvSpPr>
          <p:cNvPr id="21" name="Google Shape;135;p32">
            <a:extLst>
              <a:ext uri="{FF2B5EF4-FFF2-40B4-BE49-F238E27FC236}">
                <a16:creationId xmlns:a16="http://schemas.microsoft.com/office/drawing/2014/main" id="{F567598E-736F-4DBC-B66A-AE741426C63C}"/>
              </a:ext>
            </a:extLst>
          </p:cNvPr>
          <p:cNvSpPr txBox="1"/>
          <p:nvPr/>
        </p:nvSpPr>
        <p:spPr>
          <a:xfrm>
            <a:off x="0" y="1093018"/>
            <a:ext cx="12191999" cy="945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Sentiment Analysis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[6] 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How to improve the accuracy of recommendation systems: Combining ratings and review texts sentiment scores. (JIIS 2019)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1F59D52-7549-455F-B0D1-4310AD60CC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6964" y="1991360"/>
            <a:ext cx="3298071" cy="3283216"/>
          </a:xfrm>
          <a:prstGeom prst="rect">
            <a:avLst/>
          </a:prstGeom>
        </p:spPr>
      </p:pic>
      <p:sp>
        <p:nvSpPr>
          <p:cNvPr id="9" name="Google Shape;135;p32">
            <a:extLst>
              <a:ext uri="{FF2B5EF4-FFF2-40B4-BE49-F238E27FC236}">
                <a16:creationId xmlns:a16="http://schemas.microsoft.com/office/drawing/2014/main" id="{36561EE0-67FD-4AEC-8FAB-F1AC7A928AE9}"/>
              </a:ext>
            </a:extLst>
          </p:cNvPr>
          <p:cNvSpPr txBox="1"/>
          <p:nvPr/>
        </p:nvSpPr>
        <p:spPr>
          <a:xfrm>
            <a:off x="0" y="5095723"/>
            <a:ext cx="12191999" cy="1447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Emotion Analysis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[7] 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Tensor-based tag emotion aware recommendation with probabilistic ranking. (KSII 2019)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[8] Item recommendation using tag emotion in social cataloging services. (ScienceDirect 2017)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	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ko-KR" altLang="en-US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0AECDCB-4B83-4764-9A62-A0DB2A21E0B0}"/>
              </a:ext>
            </a:extLst>
          </p:cNvPr>
          <p:cNvSpPr/>
          <p:nvPr/>
        </p:nvSpPr>
        <p:spPr>
          <a:xfrm>
            <a:off x="5249333" y="4334933"/>
            <a:ext cx="745067" cy="29125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0E109E0-9D92-45BD-98B8-60830B837FD4}"/>
              </a:ext>
            </a:extLst>
          </p:cNvPr>
          <p:cNvSpPr/>
          <p:nvPr/>
        </p:nvSpPr>
        <p:spPr>
          <a:xfrm>
            <a:off x="6590453" y="2734302"/>
            <a:ext cx="1049867" cy="16006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F1915CE-4972-44C4-8943-36B115FA1431}"/>
              </a:ext>
            </a:extLst>
          </p:cNvPr>
          <p:cNvSpPr/>
          <p:nvPr/>
        </p:nvSpPr>
        <p:spPr>
          <a:xfrm>
            <a:off x="5886026" y="3765974"/>
            <a:ext cx="596054" cy="2144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DC1522E-8DE2-421F-A948-6431735373D3}"/>
              </a:ext>
            </a:extLst>
          </p:cNvPr>
          <p:cNvSpPr/>
          <p:nvPr/>
        </p:nvSpPr>
        <p:spPr>
          <a:xfrm>
            <a:off x="5249333" y="4138507"/>
            <a:ext cx="745067" cy="1466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5852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Empty_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28387</TotalTime>
  <Words>2170</Words>
  <Application>Microsoft Office PowerPoint</Application>
  <PresentationFormat>와이드스크린</PresentationFormat>
  <Paragraphs>590</Paragraphs>
  <Slides>39</Slides>
  <Notes>39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39</vt:i4>
      </vt:variant>
    </vt:vector>
  </HeadingPairs>
  <TitlesOfParts>
    <vt:vector size="49" baseType="lpstr">
      <vt:lpstr>나눔스퀘어 ExtraBold</vt:lpstr>
      <vt:lpstr>맑은 고딕</vt:lpstr>
      <vt:lpstr>나눔스퀘어 Bold</vt:lpstr>
      <vt:lpstr>나눔스퀘어</vt:lpstr>
      <vt:lpstr>바탕</vt:lpstr>
      <vt:lpstr>굴림</vt:lpstr>
      <vt:lpstr>Times New Roman</vt:lpstr>
      <vt:lpstr>Arial</vt:lpstr>
      <vt:lpstr>Office 테마</vt:lpstr>
      <vt:lpstr>Empty_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LeeCheonsol</cp:lastModifiedBy>
  <cp:revision>1203</cp:revision>
  <dcterms:created xsi:type="dcterms:W3CDTF">2018-08-30T11:36:00Z</dcterms:created>
  <dcterms:modified xsi:type="dcterms:W3CDTF">2021-10-01T04:24:03Z</dcterms:modified>
</cp:coreProperties>
</file>

<file path=docProps/thumbnail.jpeg>
</file>